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ADC7"/>
    <a:srgbClr val="3B789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p:scale>
          <a:sx n="100" d="100"/>
          <a:sy n="100" d="100"/>
        </p:scale>
        <p:origin x="936" y="4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jpg>
</file>

<file path=ppt/media/image13.png>
</file>

<file path=ppt/media/image14.jp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69A5D1-39D6-4328-B372-A364EB15A882}"/>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BF42649D-0808-4FF2-BE40-E5A649DAB9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90F9E902-8C13-41AF-886D-F5D7EEFE5F05}"/>
              </a:ext>
            </a:extLst>
          </p:cNvPr>
          <p:cNvSpPr>
            <a:spLocks noGrp="1"/>
          </p:cNvSpPr>
          <p:nvPr>
            <p:ph type="dt" sz="half" idx="10"/>
          </p:nvPr>
        </p:nvSpPr>
        <p:spPr/>
        <p:txBody>
          <a:bodyPr/>
          <a:lstStyle/>
          <a:p>
            <a:fld id="{EED41470-B550-4074-BDDA-38C1B55C18F2}" type="datetimeFigureOut">
              <a:rPr lang="es-ES" smtClean="0"/>
              <a:t>23/11/2023</a:t>
            </a:fld>
            <a:endParaRPr lang="es-ES"/>
          </a:p>
        </p:txBody>
      </p:sp>
      <p:sp>
        <p:nvSpPr>
          <p:cNvPr id="5" name="Marcador de pie de página 4">
            <a:extLst>
              <a:ext uri="{FF2B5EF4-FFF2-40B4-BE49-F238E27FC236}">
                <a16:creationId xmlns:a16="http://schemas.microsoft.com/office/drawing/2014/main" id="{19C81B72-F0D6-4ABD-81CC-C5F355CC618C}"/>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ED66C74C-9FD5-436F-9F8B-E5391703566A}"/>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25542024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4DBFD5-0E79-4581-AE1D-7231E7A13D9A}"/>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2EF2A3DA-568E-4580-BC81-BAF5BEF6BA20}"/>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8929D158-B750-4A99-99B9-081D636C626C}"/>
              </a:ext>
            </a:extLst>
          </p:cNvPr>
          <p:cNvSpPr>
            <a:spLocks noGrp="1"/>
          </p:cNvSpPr>
          <p:nvPr>
            <p:ph type="dt" sz="half" idx="10"/>
          </p:nvPr>
        </p:nvSpPr>
        <p:spPr/>
        <p:txBody>
          <a:bodyPr/>
          <a:lstStyle/>
          <a:p>
            <a:fld id="{EED41470-B550-4074-BDDA-38C1B55C18F2}" type="datetimeFigureOut">
              <a:rPr lang="es-ES" smtClean="0"/>
              <a:t>23/11/2023</a:t>
            </a:fld>
            <a:endParaRPr lang="es-ES"/>
          </a:p>
        </p:txBody>
      </p:sp>
      <p:sp>
        <p:nvSpPr>
          <p:cNvPr id="5" name="Marcador de pie de página 4">
            <a:extLst>
              <a:ext uri="{FF2B5EF4-FFF2-40B4-BE49-F238E27FC236}">
                <a16:creationId xmlns:a16="http://schemas.microsoft.com/office/drawing/2014/main" id="{4F7AB532-2EAF-4F0E-BF85-0BE13136C4C2}"/>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3F574125-F733-45CB-8A78-2BC1E861F447}"/>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3512738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1F989FBC-C4CF-4D9C-8F06-4CBD6028DA9A}"/>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785DB6AF-77E4-4AEF-B648-D3C95D2992C7}"/>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DC3A2611-35DB-4000-9043-FE2696BEDFBA}"/>
              </a:ext>
            </a:extLst>
          </p:cNvPr>
          <p:cNvSpPr>
            <a:spLocks noGrp="1"/>
          </p:cNvSpPr>
          <p:nvPr>
            <p:ph type="dt" sz="half" idx="10"/>
          </p:nvPr>
        </p:nvSpPr>
        <p:spPr/>
        <p:txBody>
          <a:bodyPr/>
          <a:lstStyle/>
          <a:p>
            <a:fld id="{EED41470-B550-4074-BDDA-38C1B55C18F2}" type="datetimeFigureOut">
              <a:rPr lang="es-ES" smtClean="0"/>
              <a:t>23/11/2023</a:t>
            </a:fld>
            <a:endParaRPr lang="es-ES"/>
          </a:p>
        </p:txBody>
      </p:sp>
      <p:sp>
        <p:nvSpPr>
          <p:cNvPr id="5" name="Marcador de pie de página 4">
            <a:extLst>
              <a:ext uri="{FF2B5EF4-FFF2-40B4-BE49-F238E27FC236}">
                <a16:creationId xmlns:a16="http://schemas.microsoft.com/office/drawing/2014/main" id="{0C615E06-F5B7-47DB-B9C0-4574F4E1ADBE}"/>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F349537F-1E95-45B3-9D95-2B25A2ED8AB9}"/>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24426886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EED41470-B550-4074-BDDA-38C1B55C18F2}" type="datetimeFigureOut">
              <a:rPr lang="es-ES" smtClean="0"/>
              <a:t>23/11/2023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8433268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ED41470-B550-4074-BDDA-38C1B55C18F2}" type="datetimeFigureOut">
              <a:rPr lang="es-ES" smtClean="0"/>
              <a:t>23/11/2023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4175591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EED41470-B550-4074-BDDA-38C1B55C18F2}" type="datetimeFigureOut">
              <a:rPr lang="es-ES" smtClean="0"/>
              <a:t>23/11/2023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19974559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s-ES"/>
              <a:t>Haga clic para modificar el estilo de título del patrón</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EED41470-B550-4074-BDDA-38C1B55C18F2}" type="datetimeFigureOut">
              <a:rPr lang="es-ES" smtClean="0"/>
              <a:t>23/11/2023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38577893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2" name="Content Placeholder 3"/>
          <p:cNvSpPr>
            <a:spLocks noGrp="1"/>
          </p:cNvSpPr>
          <p:nvPr>
            <p:ph sz="quarter" idx="13"/>
          </p:nvPr>
        </p:nvSpPr>
        <p:spPr>
          <a:xfrm>
            <a:off x="913774" y="3051012"/>
            <a:ext cx="5106027" cy="2740187"/>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3" name="Content Placeholder 5"/>
          <p:cNvSpPr>
            <a:spLocks noGrp="1"/>
          </p:cNvSpPr>
          <p:nvPr>
            <p:ph sz="quarter" idx="14"/>
          </p:nvPr>
        </p:nvSpPr>
        <p:spPr>
          <a:xfrm>
            <a:off x="6172200" y="3051012"/>
            <a:ext cx="5105401" cy="2740187"/>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ED41470-B550-4074-BDDA-38C1B55C18F2}" type="datetimeFigureOut">
              <a:rPr lang="es-ES" smtClean="0"/>
              <a:t>23/11/2023</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11008888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EED41470-B550-4074-BDDA-38C1B55C18F2}" type="datetimeFigureOut">
              <a:rPr lang="es-ES" smtClean="0"/>
              <a:t>23/11/2023</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6434179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EED41470-B550-4074-BDDA-38C1B55C18F2}" type="datetimeFigureOut">
              <a:rPr lang="es-ES" smtClean="0"/>
              <a:t>23/11/2023</a:t>
            </a:fld>
            <a:endParaRPr lang="es-ES"/>
          </a:p>
        </p:txBody>
      </p:sp>
      <p:sp>
        <p:nvSpPr>
          <p:cNvPr id="3" name="Footer Placeholder 2"/>
          <p:cNvSpPr>
            <a:spLocks noGrp="1"/>
          </p:cNvSpPr>
          <p:nvPr>
            <p:ph type="ftr" sz="quarter" idx="11"/>
          </p:nvPr>
        </p:nvSpPr>
        <p:spPr/>
        <p:txBody>
          <a:bodyPr/>
          <a:lstStyle/>
          <a:p>
            <a:endParaRPr lang="es-ES"/>
          </a:p>
        </p:txBody>
      </p:sp>
      <p:sp>
        <p:nvSpPr>
          <p:cNvPr id="4" name="Slide Number Placeholder 3"/>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376242152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s-ES"/>
              <a:t>Haga clic para modificar el estilo de título del patrón</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EED41470-B550-4074-BDDA-38C1B55C18F2}" type="datetimeFigureOut">
              <a:rPr lang="es-ES" smtClean="0"/>
              <a:t>23/11/2023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15735640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DCDA04-EA66-4F3B-80C3-8C4C31CFE248}"/>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00AC9313-09C3-4E33-8871-AEBA0E5B5F55}"/>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8896EAC8-FECF-413A-939A-51A0FA0C3D8C}"/>
              </a:ext>
            </a:extLst>
          </p:cNvPr>
          <p:cNvSpPr>
            <a:spLocks noGrp="1"/>
          </p:cNvSpPr>
          <p:nvPr>
            <p:ph type="dt" sz="half" idx="10"/>
          </p:nvPr>
        </p:nvSpPr>
        <p:spPr/>
        <p:txBody>
          <a:bodyPr/>
          <a:lstStyle/>
          <a:p>
            <a:fld id="{EED41470-B550-4074-BDDA-38C1B55C18F2}" type="datetimeFigureOut">
              <a:rPr lang="es-ES" smtClean="0"/>
              <a:t>23/11/2023</a:t>
            </a:fld>
            <a:endParaRPr lang="es-ES"/>
          </a:p>
        </p:txBody>
      </p:sp>
      <p:sp>
        <p:nvSpPr>
          <p:cNvPr id="5" name="Marcador de pie de página 4">
            <a:extLst>
              <a:ext uri="{FF2B5EF4-FFF2-40B4-BE49-F238E27FC236}">
                <a16:creationId xmlns:a16="http://schemas.microsoft.com/office/drawing/2014/main" id="{EB0A95CA-A70D-401B-8981-4349DFFEBAAB}"/>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97D837D0-9287-4567-8532-F0BA1E24401D}"/>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118002711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EED41470-B550-4074-BDDA-38C1B55C18F2}" type="datetimeFigureOut">
              <a:rPr lang="es-ES" smtClean="0"/>
              <a:t>23/11/2023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254404840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EED41470-B550-4074-BDDA-38C1B55C18F2}" type="datetimeFigureOut">
              <a:rPr lang="es-ES" smtClean="0"/>
              <a:t>23/11/2023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11803745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EED41470-B550-4074-BDDA-38C1B55C18F2}" type="datetimeFigureOut">
              <a:rPr lang="es-ES" smtClean="0"/>
              <a:t>23/11/2023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162584494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EED41470-B550-4074-BDDA-38C1B55C18F2}" type="datetimeFigureOut">
              <a:rPr lang="es-ES" smtClean="0"/>
              <a:t>23/11/2023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362AEAB-78CC-4093-A0E7-13C8DD5916D7}" type="slidenum">
              <a:rPr lang="es-ES" smtClean="0"/>
              <a:t>‹Nº›</a:t>
            </a:fld>
            <a:endParaRPr lang="es-E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06423984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EED41470-B550-4074-BDDA-38C1B55C18F2}" type="datetimeFigureOut">
              <a:rPr lang="es-ES" smtClean="0"/>
              <a:t>23/11/2023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2650217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EED41470-B550-4074-BDDA-38C1B55C18F2}" type="datetimeFigureOut">
              <a:rPr lang="es-ES" smtClean="0"/>
              <a:t>23/11/2023</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410387961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EED41470-B550-4074-BDDA-38C1B55C18F2}" type="datetimeFigureOut">
              <a:rPr lang="es-ES" smtClean="0"/>
              <a:t>23/11/2023</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202621408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ED41470-B550-4074-BDDA-38C1B55C18F2}" type="datetimeFigureOut">
              <a:rPr lang="es-ES" smtClean="0"/>
              <a:t>23/11/2023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305803935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s-ES"/>
              <a:t>Haga clic para modificar el estilo de título del patrón</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ED41470-B550-4074-BDDA-38C1B55C18F2}" type="datetimeFigureOut">
              <a:rPr lang="es-ES" smtClean="0"/>
              <a:t>23/11/2023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6110146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1_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DCDA04-EA66-4F3B-80C3-8C4C31CFE248}"/>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00AC9313-09C3-4E33-8871-AEBA0E5B5F55}"/>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8896EAC8-FECF-413A-939A-51A0FA0C3D8C}"/>
              </a:ext>
            </a:extLst>
          </p:cNvPr>
          <p:cNvSpPr>
            <a:spLocks noGrp="1"/>
          </p:cNvSpPr>
          <p:nvPr>
            <p:ph type="dt" sz="half" idx="10"/>
          </p:nvPr>
        </p:nvSpPr>
        <p:spPr/>
        <p:txBody>
          <a:bodyPr/>
          <a:lstStyle/>
          <a:p>
            <a:fld id="{EED41470-B550-4074-BDDA-38C1B55C18F2}" type="datetimeFigureOut">
              <a:rPr lang="es-ES" smtClean="0"/>
              <a:t>23/11/2023</a:t>
            </a:fld>
            <a:endParaRPr lang="es-ES"/>
          </a:p>
        </p:txBody>
      </p:sp>
      <p:sp>
        <p:nvSpPr>
          <p:cNvPr id="5" name="Marcador de pie de página 4">
            <a:extLst>
              <a:ext uri="{FF2B5EF4-FFF2-40B4-BE49-F238E27FC236}">
                <a16:creationId xmlns:a16="http://schemas.microsoft.com/office/drawing/2014/main" id="{EB0A95CA-A70D-401B-8981-4349DFFEBAAB}"/>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97D837D0-9287-4567-8532-F0BA1E24401D}"/>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21277078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D56AF9-277E-4C52-9866-43CCF1D788C8}"/>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99E914BF-E5CF-4BC2-B97D-5571DECB577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21EEA443-9412-4EF2-B718-9A4219A4DD44}"/>
              </a:ext>
            </a:extLst>
          </p:cNvPr>
          <p:cNvSpPr>
            <a:spLocks noGrp="1"/>
          </p:cNvSpPr>
          <p:nvPr>
            <p:ph type="dt" sz="half" idx="10"/>
          </p:nvPr>
        </p:nvSpPr>
        <p:spPr/>
        <p:txBody>
          <a:bodyPr/>
          <a:lstStyle/>
          <a:p>
            <a:fld id="{EED41470-B550-4074-BDDA-38C1B55C18F2}" type="datetimeFigureOut">
              <a:rPr lang="es-ES" smtClean="0"/>
              <a:t>23/11/2023</a:t>
            </a:fld>
            <a:endParaRPr lang="es-ES"/>
          </a:p>
        </p:txBody>
      </p:sp>
      <p:sp>
        <p:nvSpPr>
          <p:cNvPr id="5" name="Marcador de pie de página 4">
            <a:extLst>
              <a:ext uri="{FF2B5EF4-FFF2-40B4-BE49-F238E27FC236}">
                <a16:creationId xmlns:a16="http://schemas.microsoft.com/office/drawing/2014/main" id="{FC7F84A9-44D2-4B3D-8FF2-C5D437BB6CD0}"/>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F5EB2237-B9E7-4555-898B-6EAD5BAADC1C}"/>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39538273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5FA4BE-CC8D-496A-B224-DF17509ADE2A}"/>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6CEF9F89-9AB2-4B01-8C32-E66A0E2A95CB}"/>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83628919-99C8-45EC-AE37-CBAEEB9E2329}"/>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371B2CF0-54A2-42D7-95EC-088E1B3766BF}"/>
              </a:ext>
            </a:extLst>
          </p:cNvPr>
          <p:cNvSpPr>
            <a:spLocks noGrp="1"/>
          </p:cNvSpPr>
          <p:nvPr>
            <p:ph type="dt" sz="half" idx="10"/>
          </p:nvPr>
        </p:nvSpPr>
        <p:spPr/>
        <p:txBody>
          <a:bodyPr/>
          <a:lstStyle/>
          <a:p>
            <a:fld id="{EED41470-B550-4074-BDDA-38C1B55C18F2}" type="datetimeFigureOut">
              <a:rPr lang="es-ES" smtClean="0"/>
              <a:t>23/11/2023</a:t>
            </a:fld>
            <a:endParaRPr lang="es-ES"/>
          </a:p>
        </p:txBody>
      </p:sp>
      <p:sp>
        <p:nvSpPr>
          <p:cNvPr id="6" name="Marcador de pie de página 5">
            <a:extLst>
              <a:ext uri="{FF2B5EF4-FFF2-40B4-BE49-F238E27FC236}">
                <a16:creationId xmlns:a16="http://schemas.microsoft.com/office/drawing/2014/main" id="{C0B91664-AFA1-4DA5-AC84-E0AF5D7AFCCF}"/>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E83D9887-6623-45FA-8731-C53DCE9FA37F}"/>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23964085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40B4011-1315-4BD2-8A90-D0EF748A3AF6}"/>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6EF55E3E-9200-4226-8689-5E4A400C0B4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57D66B2C-B533-4577-8523-3C43F1FD0EC3}"/>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0B228C3A-D337-4F4D-A342-6B430CBF34F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5F5D2FC8-4FAD-4E65-9394-93231730188C}"/>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DBF5DADB-5D66-47A9-A9DC-D5F293F34A18}"/>
              </a:ext>
            </a:extLst>
          </p:cNvPr>
          <p:cNvSpPr>
            <a:spLocks noGrp="1"/>
          </p:cNvSpPr>
          <p:nvPr>
            <p:ph type="dt" sz="half" idx="10"/>
          </p:nvPr>
        </p:nvSpPr>
        <p:spPr/>
        <p:txBody>
          <a:bodyPr/>
          <a:lstStyle/>
          <a:p>
            <a:fld id="{EED41470-B550-4074-BDDA-38C1B55C18F2}" type="datetimeFigureOut">
              <a:rPr lang="es-ES" smtClean="0"/>
              <a:t>23/11/2023</a:t>
            </a:fld>
            <a:endParaRPr lang="es-ES"/>
          </a:p>
        </p:txBody>
      </p:sp>
      <p:sp>
        <p:nvSpPr>
          <p:cNvPr id="8" name="Marcador de pie de página 7">
            <a:extLst>
              <a:ext uri="{FF2B5EF4-FFF2-40B4-BE49-F238E27FC236}">
                <a16:creationId xmlns:a16="http://schemas.microsoft.com/office/drawing/2014/main" id="{79222A4A-D9CB-4316-964B-7071756483A7}"/>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9EC563CD-B986-45D3-9785-42F45ABF3B09}"/>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15328269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1A1E56-2A77-4820-8486-53AC6DBDB995}"/>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A2C26E80-B444-42E3-B7E5-CC712678ADF4}"/>
              </a:ext>
            </a:extLst>
          </p:cNvPr>
          <p:cNvSpPr>
            <a:spLocks noGrp="1"/>
          </p:cNvSpPr>
          <p:nvPr>
            <p:ph type="dt" sz="half" idx="10"/>
          </p:nvPr>
        </p:nvSpPr>
        <p:spPr/>
        <p:txBody>
          <a:bodyPr/>
          <a:lstStyle/>
          <a:p>
            <a:fld id="{EED41470-B550-4074-BDDA-38C1B55C18F2}" type="datetimeFigureOut">
              <a:rPr lang="es-ES" smtClean="0"/>
              <a:t>23/11/2023</a:t>
            </a:fld>
            <a:endParaRPr lang="es-ES"/>
          </a:p>
        </p:txBody>
      </p:sp>
      <p:sp>
        <p:nvSpPr>
          <p:cNvPr id="4" name="Marcador de pie de página 3">
            <a:extLst>
              <a:ext uri="{FF2B5EF4-FFF2-40B4-BE49-F238E27FC236}">
                <a16:creationId xmlns:a16="http://schemas.microsoft.com/office/drawing/2014/main" id="{90E06132-0F42-48B2-96C5-970DD04CB491}"/>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CCC907A6-5A3C-4500-9CDA-95A9EFDD69A5}"/>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39272283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E21D88F2-18FD-42AB-AADD-4089A994F065}"/>
              </a:ext>
            </a:extLst>
          </p:cNvPr>
          <p:cNvSpPr>
            <a:spLocks noGrp="1"/>
          </p:cNvSpPr>
          <p:nvPr>
            <p:ph type="dt" sz="half" idx="10"/>
          </p:nvPr>
        </p:nvSpPr>
        <p:spPr/>
        <p:txBody>
          <a:bodyPr/>
          <a:lstStyle/>
          <a:p>
            <a:fld id="{EED41470-B550-4074-BDDA-38C1B55C18F2}" type="datetimeFigureOut">
              <a:rPr lang="es-ES" smtClean="0"/>
              <a:t>23/11/2023</a:t>
            </a:fld>
            <a:endParaRPr lang="es-ES"/>
          </a:p>
        </p:txBody>
      </p:sp>
      <p:sp>
        <p:nvSpPr>
          <p:cNvPr id="3" name="Marcador de pie de página 2">
            <a:extLst>
              <a:ext uri="{FF2B5EF4-FFF2-40B4-BE49-F238E27FC236}">
                <a16:creationId xmlns:a16="http://schemas.microsoft.com/office/drawing/2014/main" id="{9E2DB843-1B7A-4B7A-B6E2-6F6D6AD91261}"/>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40D1DC4B-2470-4AB4-976B-73284D248A59}"/>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29910025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870E1D-A3A1-4DA8-9A5F-74763580ECCD}"/>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7785320E-A3D6-4EF4-B40D-66E0A1086C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A06F0ECB-2FD9-4B1E-A04C-0603A176BE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FDE280C6-A203-4157-AC7A-524CF6B57896}"/>
              </a:ext>
            </a:extLst>
          </p:cNvPr>
          <p:cNvSpPr>
            <a:spLocks noGrp="1"/>
          </p:cNvSpPr>
          <p:nvPr>
            <p:ph type="dt" sz="half" idx="10"/>
          </p:nvPr>
        </p:nvSpPr>
        <p:spPr/>
        <p:txBody>
          <a:bodyPr/>
          <a:lstStyle/>
          <a:p>
            <a:fld id="{EED41470-B550-4074-BDDA-38C1B55C18F2}" type="datetimeFigureOut">
              <a:rPr lang="es-ES" smtClean="0"/>
              <a:t>23/11/2023</a:t>
            </a:fld>
            <a:endParaRPr lang="es-ES"/>
          </a:p>
        </p:txBody>
      </p:sp>
      <p:sp>
        <p:nvSpPr>
          <p:cNvPr id="6" name="Marcador de pie de página 5">
            <a:extLst>
              <a:ext uri="{FF2B5EF4-FFF2-40B4-BE49-F238E27FC236}">
                <a16:creationId xmlns:a16="http://schemas.microsoft.com/office/drawing/2014/main" id="{2B2C170B-1DD6-4D29-A8B6-A95815506217}"/>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DEB984AD-3FFB-4255-8EEB-18F20FE85BE9}"/>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9209881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C47E71-16AF-4EBD-B4B8-3E446BF26071}"/>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C4479424-79F7-4272-9273-A0C2BEC1484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id="{5309475A-4A1A-42EA-8E70-B910D0ACAA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F69ACF08-B652-4F4F-91AF-176BC66FFC7B}"/>
              </a:ext>
            </a:extLst>
          </p:cNvPr>
          <p:cNvSpPr>
            <a:spLocks noGrp="1"/>
          </p:cNvSpPr>
          <p:nvPr>
            <p:ph type="dt" sz="half" idx="10"/>
          </p:nvPr>
        </p:nvSpPr>
        <p:spPr/>
        <p:txBody>
          <a:bodyPr/>
          <a:lstStyle/>
          <a:p>
            <a:fld id="{EED41470-B550-4074-BDDA-38C1B55C18F2}" type="datetimeFigureOut">
              <a:rPr lang="es-ES" smtClean="0"/>
              <a:t>23/11/2023</a:t>
            </a:fld>
            <a:endParaRPr lang="es-ES"/>
          </a:p>
        </p:txBody>
      </p:sp>
      <p:sp>
        <p:nvSpPr>
          <p:cNvPr id="6" name="Marcador de pie de página 5">
            <a:extLst>
              <a:ext uri="{FF2B5EF4-FFF2-40B4-BE49-F238E27FC236}">
                <a16:creationId xmlns:a16="http://schemas.microsoft.com/office/drawing/2014/main" id="{E5DEED3A-F9AA-4CC3-BC04-92366532D4A3}"/>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4BDD6A5B-4029-4C7A-BB04-DA42FCED18FF}"/>
              </a:ext>
            </a:extLst>
          </p:cNvPr>
          <p:cNvSpPr>
            <a:spLocks noGrp="1"/>
          </p:cNvSpPr>
          <p:nvPr>
            <p:ph type="sldNum" sz="quarter" idx="12"/>
          </p:nvPr>
        </p:nvSpPr>
        <p:spPr/>
        <p:txBody>
          <a:bodyPr/>
          <a:lstStyle/>
          <a:p>
            <a:fld id="{0362AEAB-78CC-4093-A0E7-13C8DD5916D7}" type="slidenum">
              <a:rPr lang="es-ES" smtClean="0"/>
              <a:t>‹Nº›</a:t>
            </a:fld>
            <a:endParaRPr lang="es-ES"/>
          </a:p>
        </p:txBody>
      </p:sp>
    </p:spTree>
    <p:extLst>
      <p:ext uri="{BB962C8B-B14F-4D97-AF65-F5344CB8AC3E}">
        <p14:creationId xmlns:p14="http://schemas.microsoft.com/office/powerpoint/2010/main" val="3756755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1.pn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98F1E7F4-C6AE-4E7A-9EAC-7620BC7F7B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7CD14C2E-349A-4E4D-9A00-25FEF576ED2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F4D94756-69FE-4363-8585-8797BF8F35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D41470-B550-4074-BDDA-38C1B55C18F2}" type="datetimeFigureOut">
              <a:rPr lang="es-ES" smtClean="0"/>
              <a:t>23/11/2023</a:t>
            </a:fld>
            <a:endParaRPr lang="es-ES"/>
          </a:p>
        </p:txBody>
      </p:sp>
      <p:sp>
        <p:nvSpPr>
          <p:cNvPr id="5" name="Marcador de pie de página 4">
            <a:extLst>
              <a:ext uri="{FF2B5EF4-FFF2-40B4-BE49-F238E27FC236}">
                <a16:creationId xmlns:a16="http://schemas.microsoft.com/office/drawing/2014/main" id="{0A9E96AB-B6C0-489A-AE37-14994EFCEEF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5B91C786-8285-4188-879F-38DADAFD081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362AEAB-78CC-4093-A0E7-13C8DD5916D7}" type="slidenum">
              <a:rPr lang="es-ES" smtClean="0"/>
              <a:t>‹Nº›</a:t>
            </a:fld>
            <a:endParaRPr lang="es-ES"/>
          </a:p>
        </p:txBody>
      </p:sp>
    </p:spTree>
    <p:extLst>
      <p:ext uri="{BB962C8B-B14F-4D97-AF65-F5344CB8AC3E}">
        <p14:creationId xmlns:p14="http://schemas.microsoft.com/office/powerpoint/2010/main" val="41072060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EED41470-B550-4074-BDDA-38C1B55C18F2}" type="datetimeFigureOut">
              <a:rPr lang="es-ES" smtClean="0"/>
              <a:t>23/11/2023</a:t>
            </a:fld>
            <a:endParaRPr lang="es-E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s-E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0362AEAB-78CC-4093-A0E7-13C8DD5916D7}" type="slidenum">
              <a:rPr lang="es-ES" smtClean="0"/>
              <a:t>‹Nº›</a:t>
            </a:fld>
            <a:endParaRPr lang="es-ES"/>
          </a:p>
        </p:txBody>
      </p:sp>
    </p:spTree>
    <p:extLst>
      <p:ext uri="{BB962C8B-B14F-4D97-AF65-F5344CB8AC3E}">
        <p14:creationId xmlns:p14="http://schemas.microsoft.com/office/powerpoint/2010/main" val="37664431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17.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9.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14434BE4-9A06-4D93-960A-24864118BA4E}"/>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Effect>
                      <a14:sharpenSoften amount="-50000"/>
                    </a14:imgEffect>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996FA6C5-6219-47CD-982D-FA50B86A3B21}"/>
              </a:ext>
            </a:extLst>
          </p:cNvPr>
          <p:cNvSpPr>
            <a:spLocks noGrp="1"/>
          </p:cNvSpPr>
          <p:nvPr>
            <p:ph type="ctrTitle"/>
          </p:nvPr>
        </p:nvSpPr>
        <p:spPr>
          <a:xfrm>
            <a:off x="601211" y="444617"/>
            <a:ext cx="11151765" cy="811615"/>
          </a:xfrm>
          <a:noFill/>
        </p:spPr>
        <p:txBody>
          <a:bodyPr>
            <a:normAutofit fontScale="90000"/>
          </a:bodyPr>
          <a:lstStyle/>
          <a:p>
            <a:r>
              <a:rPr lang="es-AR" b="1" dirty="0">
                <a:solidFill>
                  <a:schemeClr val="bg1"/>
                </a:solidFill>
              </a:rPr>
              <a:t>¿Qué es replicar una base de datos?</a:t>
            </a:r>
            <a:endParaRPr lang="es-ES" b="1" dirty="0">
              <a:solidFill>
                <a:schemeClr val="bg1"/>
              </a:solidFill>
            </a:endParaRPr>
          </a:p>
        </p:txBody>
      </p:sp>
      <p:sp>
        <p:nvSpPr>
          <p:cNvPr id="3" name="Subtítulo 2">
            <a:extLst>
              <a:ext uri="{FF2B5EF4-FFF2-40B4-BE49-F238E27FC236}">
                <a16:creationId xmlns:a16="http://schemas.microsoft.com/office/drawing/2014/main" id="{76ABFE14-4E68-4475-B789-708CFEE68E34}"/>
              </a:ext>
            </a:extLst>
          </p:cNvPr>
          <p:cNvSpPr>
            <a:spLocks noGrp="1"/>
          </p:cNvSpPr>
          <p:nvPr>
            <p:ph type="subTitle" idx="1"/>
          </p:nvPr>
        </p:nvSpPr>
        <p:spPr/>
        <p:txBody>
          <a:bodyPr>
            <a:normAutofit fontScale="77500" lnSpcReduction="20000"/>
          </a:bodyPr>
          <a:lstStyle/>
          <a:p>
            <a:r>
              <a:rPr lang="es-ES" sz="4200" dirty="0">
                <a:solidFill>
                  <a:schemeClr val="bg1"/>
                </a:solidFill>
              </a:rPr>
              <a:t>La réplica de bases de datos es un proceso de copiar y mantener datos actualizados en múltiples servidores. Es la creación y mantenimiento de copias idénticas de una base de datos</a:t>
            </a:r>
          </a:p>
          <a:p>
            <a:endParaRPr lang="es-ES" sz="4000" dirty="0">
              <a:solidFill>
                <a:schemeClr val="bg1"/>
              </a:solidFill>
            </a:endParaRPr>
          </a:p>
          <a:p>
            <a:endParaRPr lang="es-ES" dirty="0"/>
          </a:p>
        </p:txBody>
      </p:sp>
    </p:spTree>
    <p:extLst>
      <p:ext uri="{BB962C8B-B14F-4D97-AF65-F5344CB8AC3E}">
        <p14:creationId xmlns:p14="http://schemas.microsoft.com/office/powerpoint/2010/main" val="42638811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39A1D2F3-631E-4896-85A1-2D8F2046575A}"/>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rcRect t="1" b="23930"/>
          <a:stretch/>
        </p:blipFill>
        <p:spPr>
          <a:xfrm>
            <a:off x="0" y="0"/>
            <a:ext cx="12192000" cy="6858000"/>
          </a:xfrm>
          <a:prstGeom prst="rect">
            <a:avLst/>
          </a:prstGeom>
        </p:spPr>
      </p:pic>
      <p:sp>
        <p:nvSpPr>
          <p:cNvPr id="3" name="Marcador de contenido 2">
            <a:extLst>
              <a:ext uri="{FF2B5EF4-FFF2-40B4-BE49-F238E27FC236}">
                <a16:creationId xmlns:a16="http://schemas.microsoft.com/office/drawing/2014/main" id="{906A9FB5-6B95-49E3-AD57-4D6DA96BB991}"/>
              </a:ext>
            </a:extLst>
          </p:cNvPr>
          <p:cNvSpPr>
            <a:spLocks noGrp="1"/>
          </p:cNvSpPr>
          <p:nvPr>
            <p:ph idx="1"/>
          </p:nvPr>
        </p:nvSpPr>
        <p:spPr>
          <a:xfrm>
            <a:off x="185737" y="85724"/>
            <a:ext cx="11820525" cy="2424113"/>
          </a:xfrm>
        </p:spPr>
        <p:txBody>
          <a:bodyPr/>
          <a:lstStyle/>
          <a:p>
            <a:pPr marL="0" indent="0" algn="ctr">
              <a:buNone/>
            </a:pPr>
            <a:r>
              <a:rPr lang="es-AR" dirty="0">
                <a:solidFill>
                  <a:schemeClr val="bg1"/>
                </a:solidFill>
              </a:rPr>
              <a:t>De este modo, nos aseguramos que se realicen copias de seguridad inmediata de nuestra computadora a una base de datos secundaria, evitando perder registros, transacciones, o modificaciones de productos hechos en el día.</a:t>
            </a:r>
            <a:endParaRPr lang="es-ES" dirty="0">
              <a:solidFill>
                <a:schemeClr val="bg1"/>
              </a:solidFill>
            </a:endParaRPr>
          </a:p>
        </p:txBody>
      </p:sp>
    </p:spTree>
    <p:extLst>
      <p:ext uri="{BB962C8B-B14F-4D97-AF65-F5344CB8AC3E}">
        <p14:creationId xmlns:p14="http://schemas.microsoft.com/office/powerpoint/2010/main" val="27661354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ADC7"/>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2FB74E9-B9A6-4399-8B7C-B7BE207318B4}"/>
              </a:ext>
            </a:extLst>
          </p:cNvPr>
          <p:cNvSpPr>
            <a:spLocks noGrp="1"/>
          </p:cNvSpPr>
          <p:nvPr>
            <p:ph type="title"/>
          </p:nvPr>
        </p:nvSpPr>
        <p:spPr>
          <a:xfrm>
            <a:off x="647700" y="279400"/>
            <a:ext cx="10896600" cy="1325563"/>
          </a:xfrm>
        </p:spPr>
        <p:txBody>
          <a:bodyPr/>
          <a:lstStyle/>
          <a:p>
            <a:pPr algn="ctr"/>
            <a:r>
              <a:rPr lang="es-AR" dirty="0">
                <a:solidFill>
                  <a:schemeClr val="bg1"/>
                </a:solidFill>
              </a:rPr>
              <a:t>¿Cómo creamos una réplica de bases de datos?</a:t>
            </a:r>
            <a:endParaRPr lang="es-ES" dirty="0">
              <a:solidFill>
                <a:schemeClr val="bg1"/>
              </a:solidFill>
            </a:endParaRPr>
          </a:p>
        </p:txBody>
      </p:sp>
      <p:pic>
        <p:nvPicPr>
          <p:cNvPr id="5" name="Marcador de contenido 4">
            <a:extLst>
              <a:ext uri="{FF2B5EF4-FFF2-40B4-BE49-F238E27FC236}">
                <a16:creationId xmlns:a16="http://schemas.microsoft.com/office/drawing/2014/main" id="{094F182E-78AE-4AFC-A209-E465E26CC91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20701" y="1604963"/>
            <a:ext cx="5350597" cy="3820662"/>
          </a:xfrm>
        </p:spPr>
      </p:pic>
    </p:spTree>
    <p:extLst>
      <p:ext uri="{BB962C8B-B14F-4D97-AF65-F5344CB8AC3E}">
        <p14:creationId xmlns:p14="http://schemas.microsoft.com/office/powerpoint/2010/main" val="31758783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A83B4B62-1544-476C-8404-2B6A5C142A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85C013D4-ACEE-4073-9127-0C1B589B648A}"/>
              </a:ext>
            </a:extLst>
          </p:cNvPr>
          <p:cNvSpPr>
            <a:spLocks noGrp="1"/>
          </p:cNvSpPr>
          <p:nvPr>
            <p:ph type="title"/>
          </p:nvPr>
        </p:nvSpPr>
        <p:spPr>
          <a:xfrm>
            <a:off x="838200" y="90011"/>
            <a:ext cx="10515600" cy="1054578"/>
          </a:xfrm>
        </p:spPr>
        <p:txBody>
          <a:bodyPr/>
          <a:lstStyle/>
          <a:p>
            <a:pPr algn="ctr"/>
            <a:r>
              <a:rPr lang="es-AR" dirty="0">
                <a:solidFill>
                  <a:schemeClr val="bg1"/>
                </a:solidFill>
              </a:rPr>
              <a:t>Configurar servicios</a:t>
            </a:r>
            <a:endParaRPr lang="es-ES" dirty="0">
              <a:solidFill>
                <a:schemeClr val="bg1"/>
              </a:solidFill>
            </a:endParaRPr>
          </a:p>
        </p:txBody>
      </p:sp>
      <p:sp>
        <p:nvSpPr>
          <p:cNvPr id="3" name="Marcador de contenido 2">
            <a:extLst>
              <a:ext uri="{FF2B5EF4-FFF2-40B4-BE49-F238E27FC236}">
                <a16:creationId xmlns:a16="http://schemas.microsoft.com/office/drawing/2014/main" id="{020F706B-8A6E-4ED8-85DD-C201F5A8B4B1}"/>
              </a:ext>
            </a:extLst>
          </p:cNvPr>
          <p:cNvSpPr>
            <a:spLocks noGrp="1"/>
          </p:cNvSpPr>
          <p:nvPr>
            <p:ph idx="1"/>
          </p:nvPr>
        </p:nvSpPr>
        <p:spPr>
          <a:xfrm>
            <a:off x="657225" y="1144589"/>
            <a:ext cx="10515600" cy="1655761"/>
          </a:xfrm>
        </p:spPr>
        <p:txBody>
          <a:bodyPr/>
          <a:lstStyle/>
          <a:p>
            <a:r>
              <a:rPr lang="es-AR" dirty="0">
                <a:solidFill>
                  <a:schemeClr val="bg1"/>
                </a:solidFill>
              </a:rPr>
              <a:t>Activar agente de servidor de SQL Server</a:t>
            </a:r>
          </a:p>
          <a:p>
            <a:r>
              <a:rPr lang="es-AR" dirty="0">
                <a:solidFill>
                  <a:schemeClr val="bg1"/>
                </a:solidFill>
              </a:rPr>
              <a:t>Activar protocolos de TCP/IP de MSSQLSERVER</a:t>
            </a:r>
            <a:endParaRPr lang="es-ES" dirty="0">
              <a:solidFill>
                <a:schemeClr val="bg1"/>
              </a:solidFill>
            </a:endParaRPr>
          </a:p>
        </p:txBody>
      </p:sp>
      <p:pic>
        <p:nvPicPr>
          <p:cNvPr id="10" name="Imagen 9">
            <a:extLst>
              <a:ext uri="{FF2B5EF4-FFF2-40B4-BE49-F238E27FC236}">
                <a16:creationId xmlns:a16="http://schemas.microsoft.com/office/drawing/2014/main" id="{065A658C-8C81-49AA-8703-3311FA7D47A8}"/>
              </a:ext>
            </a:extLst>
          </p:cNvPr>
          <p:cNvPicPr/>
          <p:nvPr/>
        </p:nvPicPr>
        <p:blipFill>
          <a:blip r:embed="rId3">
            <a:extLst>
              <a:ext uri="{28A0092B-C50C-407E-A947-70E740481C1C}">
                <a14:useLocalDpi xmlns:a14="http://schemas.microsoft.com/office/drawing/2010/main" val="0"/>
              </a:ext>
            </a:extLst>
          </a:blip>
          <a:stretch>
            <a:fillRect/>
          </a:stretch>
        </p:blipFill>
        <p:spPr>
          <a:xfrm>
            <a:off x="471805" y="3496944"/>
            <a:ext cx="6462395" cy="2430462"/>
          </a:xfrm>
          <a:prstGeom prst="rect">
            <a:avLst/>
          </a:prstGeom>
        </p:spPr>
      </p:pic>
      <p:pic>
        <p:nvPicPr>
          <p:cNvPr id="11" name="Imagen 10">
            <a:extLst>
              <a:ext uri="{FF2B5EF4-FFF2-40B4-BE49-F238E27FC236}">
                <a16:creationId xmlns:a16="http://schemas.microsoft.com/office/drawing/2014/main" id="{699A5AE2-F638-4530-85DF-3DF06A06A2B9}"/>
              </a:ext>
            </a:extLst>
          </p:cNvPr>
          <p:cNvPicPr/>
          <p:nvPr/>
        </p:nvPicPr>
        <p:blipFill>
          <a:blip r:embed="rId4">
            <a:extLst>
              <a:ext uri="{28A0092B-C50C-407E-A947-70E740481C1C}">
                <a14:useLocalDpi xmlns:a14="http://schemas.microsoft.com/office/drawing/2010/main" val="0"/>
              </a:ext>
            </a:extLst>
          </a:blip>
          <a:stretch>
            <a:fillRect/>
          </a:stretch>
        </p:blipFill>
        <p:spPr>
          <a:xfrm>
            <a:off x="8160385" y="2914014"/>
            <a:ext cx="3193415" cy="3748723"/>
          </a:xfrm>
          <a:prstGeom prst="rect">
            <a:avLst/>
          </a:prstGeom>
        </p:spPr>
      </p:pic>
    </p:spTree>
    <p:extLst>
      <p:ext uri="{BB962C8B-B14F-4D97-AF65-F5344CB8AC3E}">
        <p14:creationId xmlns:p14="http://schemas.microsoft.com/office/powerpoint/2010/main" val="22073977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D068C3F7-0E4C-4C86-9798-0F5367C77247}"/>
              </a:ext>
            </a:extLst>
          </p:cNvPr>
          <p:cNvPicPr>
            <a:picLocks noChangeAspect="1"/>
          </p:cNvPicPr>
          <p:nvPr/>
        </p:nvPicPr>
        <p:blipFill rotWithShape="1">
          <a:blip r:embed="rId2">
            <a:extLst>
              <a:ext uri="{28A0092B-C50C-407E-A947-70E740481C1C}">
                <a14:useLocalDpi xmlns:a14="http://schemas.microsoft.com/office/drawing/2010/main" val="0"/>
              </a:ext>
            </a:extLst>
          </a:blip>
          <a:srcRect r="8556"/>
          <a:stretch/>
        </p:blipFill>
        <p:spPr>
          <a:xfrm>
            <a:off x="4352925" y="12701"/>
            <a:ext cx="7839075" cy="6858000"/>
          </a:xfrm>
          <a:prstGeom prst="rect">
            <a:avLst/>
          </a:prstGeom>
        </p:spPr>
      </p:pic>
      <p:sp>
        <p:nvSpPr>
          <p:cNvPr id="3" name="Marcador de contenido 2">
            <a:extLst>
              <a:ext uri="{FF2B5EF4-FFF2-40B4-BE49-F238E27FC236}">
                <a16:creationId xmlns:a16="http://schemas.microsoft.com/office/drawing/2014/main" id="{2DC75F3F-5366-49F6-895A-E45DFBE1E8A8}"/>
              </a:ext>
            </a:extLst>
          </p:cNvPr>
          <p:cNvSpPr>
            <a:spLocks noGrp="1"/>
          </p:cNvSpPr>
          <p:nvPr>
            <p:ph idx="1"/>
          </p:nvPr>
        </p:nvSpPr>
        <p:spPr>
          <a:xfrm>
            <a:off x="127952" y="942021"/>
            <a:ext cx="5686425" cy="3298826"/>
          </a:xfrm>
        </p:spPr>
        <p:txBody>
          <a:bodyPr/>
          <a:lstStyle/>
          <a:p>
            <a:pPr marL="0" indent="0">
              <a:buNone/>
            </a:pPr>
            <a:r>
              <a:rPr lang="es-AR" dirty="0"/>
              <a:t>Establecer reglas de entrada y salida para configurar conexión LAN entre servidor publicador y servidor suscriptor</a:t>
            </a:r>
          </a:p>
          <a:p>
            <a:pPr lvl="1"/>
            <a:endParaRPr lang="es-AR" dirty="0"/>
          </a:p>
          <a:p>
            <a:pPr lvl="1"/>
            <a:endParaRPr lang="es-ES" dirty="0"/>
          </a:p>
        </p:txBody>
      </p:sp>
      <p:pic>
        <p:nvPicPr>
          <p:cNvPr id="6" name="Imagen 5">
            <a:extLst>
              <a:ext uri="{FF2B5EF4-FFF2-40B4-BE49-F238E27FC236}">
                <a16:creationId xmlns:a16="http://schemas.microsoft.com/office/drawing/2014/main" id="{FFD258FA-34A8-4BA7-AE7E-69A8F534F939}"/>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27952" y="2591434"/>
            <a:ext cx="5072698" cy="4018915"/>
          </a:xfrm>
          <a:prstGeom prst="rect">
            <a:avLst/>
          </a:prstGeom>
        </p:spPr>
      </p:pic>
      <p:sp>
        <p:nvSpPr>
          <p:cNvPr id="7" name="Título 1">
            <a:extLst>
              <a:ext uri="{FF2B5EF4-FFF2-40B4-BE49-F238E27FC236}">
                <a16:creationId xmlns:a16="http://schemas.microsoft.com/office/drawing/2014/main" id="{640E0119-119A-4C5B-8071-8EBA592D61EE}"/>
              </a:ext>
            </a:extLst>
          </p:cNvPr>
          <p:cNvSpPr>
            <a:spLocks noGrp="1"/>
          </p:cNvSpPr>
          <p:nvPr>
            <p:ph type="title"/>
          </p:nvPr>
        </p:nvSpPr>
        <p:spPr>
          <a:xfrm>
            <a:off x="838200" y="-156844"/>
            <a:ext cx="10515600" cy="1325563"/>
          </a:xfrm>
        </p:spPr>
        <p:txBody>
          <a:bodyPr/>
          <a:lstStyle/>
          <a:p>
            <a:pPr algn="ctr"/>
            <a:r>
              <a:rPr lang="es-AR" dirty="0"/>
              <a:t>Configurar Firewall</a:t>
            </a:r>
            <a:endParaRPr lang="es-ES" dirty="0"/>
          </a:p>
        </p:txBody>
      </p:sp>
    </p:spTree>
    <p:extLst>
      <p:ext uri="{BB962C8B-B14F-4D97-AF65-F5344CB8AC3E}">
        <p14:creationId xmlns:p14="http://schemas.microsoft.com/office/powerpoint/2010/main" val="32688767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2C3BD4C-E002-4EEE-9B5E-1198BDBC7917}"/>
              </a:ext>
            </a:extLst>
          </p:cNvPr>
          <p:cNvSpPr>
            <a:spLocks noGrp="1"/>
          </p:cNvSpPr>
          <p:nvPr>
            <p:ph type="title"/>
          </p:nvPr>
        </p:nvSpPr>
        <p:spPr>
          <a:xfrm>
            <a:off x="838200" y="-111125"/>
            <a:ext cx="10515600" cy="1325563"/>
          </a:xfrm>
        </p:spPr>
        <p:txBody>
          <a:bodyPr/>
          <a:lstStyle/>
          <a:p>
            <a:pPr algn="ctr"/>
            <a:r>
              <a:rPr lang="es-AR" dirty="0"/>
              <a:t>Configurar distribuidor</a:t>
            </a:r>
            <a:endParaRPr lang="es-ES" dirty="0"/>
          </a:p>
        </p:txBody>
      </p:sp>
      <p:pic>
        <p:nvPicPr>
          <p:cNvPr id="4" name="Imagen 3">
            <a:extLst>
              <a:ext uri="{FF2B5EF4-FFF2-40B4-BE49-F238E27FC236}">
                <a16:creationId xmlns:a16="http://schemas.microsoft.com/office/drawing/2014/main" id="{74DF4252-CB34-4428-8DB9-EFED5C9C0DC5}"/>
              </a:ext>
            </a:extLst>
          </p:cNvPr>
          <p:cNvPicPr/>
          <p:nvPr/>
        </p:nvPicPr>
        <p:blipFill>
          <a:blip r:embed="rId2"/>
          <a:stretch>
            <a:fillRect/>
          </a:stretch>
        </p:blipFill>
        <p:spPr>
          <a:xfrm>
            <a:off x="0" y="3062569"/>
            <a:ext cx="4638675" cy="3561558"/>
          </a:xfrm>
          <a:prstGeom prst="rect">
            <a:avLst/>
          </a:prstGeom>
        </p:spPr>
      </p:pic>
      <p:pic>
        <p:nvPicPr>
          <p:cNvPr id="5" name="Imagen 4">
            <a:extLst>
              <a:ext uri="{FF2B5EF4-FFF2-40B4-BE49-F238E27FC236}">
                <a16:creationId xmlns:a16="http://schemas.microsoft.com/office/drawing/2014/main" id="{CD9646BE-0EF0-43DD-BACA-EE81C371D25A}"/>
              </a:ext>
            </a:extLst>
          </p:cNvPr>
          <p:cNvPicPr/>
          <p:nvPr/>
        </p:nvPicPr>
        <p:blipFill>
          <a:blip r:embed="rId3"/>
          <a:stretch>
            <a:fillRect/>
          </a:stretch>
        </p:blipFill>
        <p:spPr>
          <a:xfrm>
            <a:off x="7143750" y="2723355"/>
            <a:ext cx="5048250" cy="4134645"/>
          </a:xfrm>
          <a:prstGeom prst="rect">
            <a:avLst/>
          </a:prstGeom>
        </p:spPr>
      </p:pic>
      <p:pic>
        <p:nvPicPr>
          <p:cNvPr id="7" name="Imagen 6">
            <a:extLst>
              <a:ext uri="{FF2B5EF4-FFF2-40B4-BE49-F238E27FC236}">
                <a16:creationId xmlns:a16="http://schemas.microsoft.com/office/drawing/2014/main" id="{8E6AF21D-97C4-4DF5-98B9-1BAA83C5DAB3}"/>
              </a:ext>
            </a:extLst>
          </p:cNvPr>
          <p:cNvPicPr>
            <a:picLocks noChangeAspect="1"/>
          </p:cNvPicPr>
          <p:nvPr/>
        </p:nvPicPr>
        <p:blipFill>
          <a:blip r:embed="rId4"/>
          <a:stretch>
            <a:fillRect/>
          </a:stretch>
        </p:blipFill>
        <p:spPr>
          <a:xfrm>
            <a:off x="4638393" y="1033576"/>
            <a:ext cx="2505357" cy="2665071"/>
          </a:xfrm>
          <a:prstGeom prst="rect">
            <a:avLst/>
          </a:prstGeom>
          <a:effectLst>
            <a:softEdge rad="317500"/>
          </a:effectLst>
        </p:spPr>
      </p:pic>
    </p:spTree>
    <p:extLst>
      <p:ext uri="{BB962C8B-B14F-4D97-AF65-F5344CB8AC3E}">
        <p14:creationId xmlns:p14="http://schemas.microsoft.com/office/powerpoint/2010/main" val="28113304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60D0D9B-F622-4CD0-877C-EB7075916A0F}"/>
              </a:ext>
            </a:extLst>
          </p:cNvPr>
          <p:cNvSpPr>
            <a:spLocks noGrp="1"/>
          </p:cNvSpPr>
          <p:nvPr>
            <p:ph type="title"/>
          </p:nvPr>
        </p:nvSpPr>
        <p:spPr>
          <a:xfrm>
            <a:off x="838200" y="-82550"/>
            <a:ext cx="10515600" cy="1325563"/>
          </a:xfrm>
        </p:spPr>
        <p:txBody>
          <a:bodyPr/>
          <a:lstStyle/>
          <a:p>
            <a:pPr algn="ctr"/>
            <a:r>
              <a:rPr lang="es-AR" dirty="0"/>
              <a:t>Crear una publicación</a:t>
            </a:r>
            <a:endParaRPr lang="es-ES" dirty="0"/>
          </a:p>
        </p:txBody>
      </p:sp>
      <p:sp>
        <p:nvSpPr>
          <p:cNvPr id="3" name="Marcador de contenido 2">
            <a:extLst>
              <a:ext uri="{FF2B5EF4-FFF2-40B4-BE49-F238E27FC236}">
                <a16:creationId xmlns:a16="http://schemas.microsoft.com/office/drawing/2014/main" id="{3DD2C9F4-4C5D-496E-A047-2CEE93A3AD33}"/>
              </a:ext>
            </a:extLst>
          </p:cNvPr>
          <p:cNvSpPr>
            <a:spLocks noGrp="1"/>
          </p:cNvSpPr>
          <p:nvPr>
            <p:ph idx="1"/>
          </p:nvPr>
        </p:nvSpPr>
        <p:spPr>
          <a:xfrm>
            <a:off x="838200" y="1339850"/>
            <a:ext cx="10515600" cy="981710"/>
          </a:xfrm>
        </p:spPr>
        <p:txBody>
          <a:bodyPr/>
          <a:lstStyle/>
          <a:p>
            <a:pPr marL="0" indent="0" algn="ctr">
              <a:buNone/>
            </a:pPr>
            <a:r>
              <a:rPr lang="es-AR" dirty="0"/>
              <a:t>Una vez finalizada todas las configuraciones necesarias, se procede a realizar el proceso de replicar.</a:t>
            </a:r>
            <a:endParaRPr lang="es-ES" dirty="0"/>
          </a:p>
        </p:txBody>
      </p:sp>
      <p:pic>
        <p:nvPicPr>
          <p:cNvPr id="4" name="Imagen 3">
            <a:extLst>
              <a:ext uri="{FF2B5EF4-FFF2-40B4-BE49-F238E27FC236}">
                <a16:creationId xmlns:a16="http://schemas.microsoft.com/office/drawing/2014/main" id="{BCD3C532-600B-4E87-BBAE-9F36197A3C69}"/>
              </a:ext>
            </a:extLst>
          </p:cNvPr>
          <p:cNvPicPr/>
          <p:nvPr/>
        </p:nvPicPr>
        <p:blipFill>
          <a:blip r:embed="rId2">
            <a:extLst>
              <a:ext uri="{28A0092B-C50C-407E-A947-70E740481C1C}">
                <a14:useLocalDpi xmlns:a14="http://schemas.microsoft.com/office/drawing/2010/main" val="0"/>
              </a:ext>
            </a:extLst>
          </a:blip>
          <a:stretch>
            <a:fillRect/>
          </a:stretch>
        </p:blipFill>
        <p:spPr>
          <a:xfrm>
            <a:off x="13584" y="2536189"/>
            <a:ext cx="4448368" cy="3899218"/>
          </a:xfrm>
          <a:prstGeom prst="rect">
            <a:avLst/>
          </a:prstGeom>
        </p:spPr>
      </p:pic>
      <p:pic>
        <p:nvPicPr>
          <p:cNvPr id="5" name="Imagen 4">
            <a:extLst>
              <a:ext uri="{FF2B5EF4-FFF2-40B4-BE49-F238E27FC236}">
                <a16:creationId xmlns:a16="http://schemas.microsoft.com/office/drawing/2014/main" id="{9216C26C-7344-4D2F-9D1E-256A105729FE}"/>
              </a:ext>
            </a:extLst>
          </p:cNvPr>
          <p:cNvPicPr/>
          <p:nvPr/>
        </p:nvPicPr>
        <p:blipFill>
          <a:blip r:embed="rId3">
            <a:extLst>
              <a:ext uri="{28A0092B-C50C-407E-A947-70E740481C1C}">
                <a14:useLocalDpi xmlns:a14="http://schemas.microsoft.com/office/drawing/2010/main" val="0"/>
              </a:ext>
            </a:extLst>
          </a:blip>
          <a:stretch>
            <a:fillRect/>
          </a:stretch>
        </p:blipFill>
        <p:spPr>
          <a:xfrm>
            <a:off x="6809740" y="2418397"/>
            <a:ext cx="5049520" cy="4134803"/>
          </a:xfrm>
          <a:prstGeom prst="rect">
            <a:avLst/>
          </a:prstGeom>
        </p:spPr>
      </p:pic>
      <p:pic>
        <p:nvPicPr>
          <p:cNvPr id="7" name="Imagen 6">
            <a:extLst>
              <a:ext uri="{FF2B5EF4-FFF2-40B4-BE49-F238E27FC236}">
                <a16:creationId xmlns:a16="http://schemas.microsoft.com/office/drawing/2014/main" id="{749A8C8E-0AEF-4FA0-8F4C-5585F1D8B7F4}"/>
              </a:ext>
            </a:extLst>
          </p:cNvPr>
          <p:cNvPicPr>
            <a:picLocks noChangeAspect="1"/>
          </p:cNvPicPr>
          <p:nvPr/>
        </p:nvPicPr>
        <p:blipFill>
          <a:blip r:embed="rId4"/>
          <a:stretch>
            <a:fillRect/>
          </a:stretch>
        </p:blipFill>
        <p:spPr>
          <a:xfrm>
            <a:off x="4781108" y="2114318"/>
            <a:ext cx="1781424" cy="3315163"/>
          </a:xfrm>
          <a:prstGeom prst="rect">
            <a:avLst/>
          </a:prstGeom>
          <a:effectLst>
            <a:softEdge rad="127000"/>
          </a:effectLst>
        </p:spPr>
      </p:pic>
    </p:spTree>
    <p:extLst>
      <p:ext uri="{BB962C8B-B14F-4D97-AF65-F5344CB8AC3E}">
        <p14:creationId xmlns:p14="http://schemas.microsoft.com/office/powerpoint/2010/main" val="39834939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34480F49-1D15-40B2-A2AC-E64A0D549755}"/>
              </a:ext>
            </a:extLst>
          </p:cNvPr>
          <p:cNvSpPr>
            <a:spLocks noGrp="1"/>
          </p:cNvSpPr>
          <p:nvPr>
            <p:ph idx="1"/>
          </p:nvPr>
        </p:nvSpPr>
        <p:spPr>
          <a:xfrm>
            <a:off x="838200" y="1349375"/>
            <a:ext cx="10515600" cy="622300"/>
          </a:xfrm>
        </p:spPr>
        <p:txBody>
          <a:bodyPr/>
          <a:lstStyle/>
          <a:p>
            <a:pPr marL="0" indent="0">
              <a:buNone/>
            </a:pPr>
            <a:r>
              <a:rPr lang="es-AR" dirty="0"/>
              <a:t>Una vez hecha la publicación, se añade un suscriptor a la publicación</a:t>
            </a:r>
            <a:endParaRPr lang="es-ES" dirty="0"/>
          </a:p>
        </p:txBody>
      </p:sp>
      <p:sp>
        <p:nvSpPr>
          <p:cNvPr id="4" name="Título 1">
            <a:extLst>
              <a:ext uri="{FF2B5EF4-FFF2-40B4-BE49-F238E27FC236}">
                <a16:creationId xmlns:a16="http://schemas.microsoft.com/office/drawing/2014/main" id="{C727BD33-EA35-4E9B-9EBE-FCDD5593E927}"/>
              </a:ext>
            </a:extLst>
          </p:cNvPr>
          <p:cNvSpPr>
            <a:spLocks noGrp="1"/>
          </p:cNvSpPr>
          <p:nvPr>
            <p:ph type="title"/>
          </p:nvPr>
        </p:nvSpPr>
        <p:spPr>
          <a:xfrm>
            <a:off x="838200" y="-82550"/>
            <a:ext cx="10515600" cy="1325563"/>
          </a:xfrm>
        </p:spPr>
        <p:txBody>
          <a:bodyPr/>
          <a:lstStyle/>
          <a:p>
            <a:pPr algn="ctr"/>
            <a:r>
              <a:rPr lang="es-AR" dirty="0"/>
              <a:t>Crear un suscriptor</a:t>
            </a:r>
            <a:endParaRPr lang="es-ES" dirty="0"/>
          </a:p>
        </p:txBody>
      </p:sp>
      <p:pic>
        <p:nvPicPr>
          <p:cNvPr id="5" name="Imagen 4">
            <a:extLst>
              <a:ext uri="{FF2B5EF4-FFF2-40B4-BE49-F238E27FC236}">
                <a16:creationId xmlns:a16="http://schemas.microsoft.com/office/drawing/2014/main" id="{3FC68822-CE4B-4168-A10B-28AEA2AA9797}"/>
              </a:ext>
            </a:extLst>
          </p:cNvPr>
          <p:cNvPicPr/>
          <p:nvPr/>
        </p:nvPicPr>
        <p:blipFill>
          <a:blip r:embed="rId2"/>
          <a:stretch>
            <a:fillRect/>
          </a:stretch>
        </p:blipFill>
        <p:spPr>
          <a:xfrm>
            <a:off x="190499" y="3010217"/>
            <a:ext cx="4610100" cy="3847783"/>
          </a:xfrm>
          <a:prstGeom prst="rect">
            <a:avLst/>
          </a:prstGeom>
        </p:spPr>
      </p:pic>
      <p:pic>
        <p:nvPicPr>
          <p:cNvPr id="6" name="Imagen 5">
            <a:extLst>
              <a:ext uri="{FF2B5EF4-FFF2-40B4-BE49-F238E27FC236}">
                <a16:creationId xmlns:a16="http://schemas.microsoft.com/office/drawing/2014/main" id="{E23BF95C-4661-4BB5-BF40-4D073017DDF0}"/>
              </a:ext>
            </a:extLst>
          </p:cNvPr>
          <p:cNvPicPr/>
          <p:nvPr/>
        </p:nvPicPr>
        <p:blipFill>
          <a:blip r:embed="rId3"/>
          <a:stretch>
            <a:fillRect/>
          </a:stretch>
        </p:blipFill>
        <p:spPr>
          <a:xfrm>
            <a:off x="7134225" y="2589848"/>
            <a:ext cx="4867275" cy="3991927"/>
          </a:xfrm>
          <a:prstGeom prst="rect">
            <a:avLst/>
          </a:prstGeom>
        </p:spPr>
      </p:pic>
      <p:pic>
        <p:nvPicPr>
          <p:cNvPr id="8" name="Imagen 7">
            <a:extLst>
              <a:ext uri="{FF2B5EF4-FFF2-40B4-BE49-F238E27FC236}">
                <a16:creationId xmlns:a16="http://schemas.microsoft.com/office/drawing/2014/main" id="{CBEB8502-FB9F-4A4E-92F7-C82FA417F73E}"/>
              </a:ext>
            </a:extLst>
          </p:cNvPr>
          <p:cNvPicPr>
            <a:picLocks noChangeAspect="1"/>
          </p:cNvPicPr>
          <p:nvPr/>
        </p:nvPicPr>
        <p:blipFill>
          <a:blip r:embed="rId4"/>
          <a:stretch>
            <a:fillRect/>
          </a:stretch>
        </p:blipFill>
        <p:spPr>
          <a:xfrm>
            <a:off x="4605112" y="1678623"/>
            <a:ext cx="2786291" cy="3931676"/>
          </a:xfrm>
          <a:prstGeom prst="rect">
            <a:avLst/>
          </a:prstGeom>
          <a:effectLst>
            <a:softEdge rad="317500"/>
          </a:effectLst>
        </p:spPr>
      </p:pic>
    </p:spTree>
    <p:extLst>
      <p:ext uri="{BB962C8B-B14F-4D97-AF65-F5344CB8AC3E}">
        <p14:creationId xmlns:p14="http://schemas.microsoft.com/office/powerpoint/2010/main" val="795857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6D001C5A-ECA7-4D01-99A4-2F3AAB554C72}"/>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0" y="0"/>
            <a:ext cx="12192000" cy="7315200"/>
          </a:xfrm>
          <a:prstGeom prst="rect">
            <a:avLst/>
          </a:prstGeom>
        </p:spPr>
      </p:pic>
      <p:sp>
        <p:nvSpPr>
          <p:cNvPr id="2" name="Título 1">
            <a:extLst>
              <a:ext uri="{FF2B5EF4-FFF2-40B4-BE49-F238E27FC236}">
                <a16:creationId xmlns:a16="http://schemas.microsoft.com/office/drawing/2014/main" id="{97820A85-7691-4F7F-94BB-2A155C87AA0D}"/>
              </a:ext>
            </a:extLst>
          </p:cNvPr>
          <p:cNvSpPr>
            <a:spLocks noGrp="1"/>
          </p:cNvSpPr>
          <p:nvPr>
            <p:ph type="title"/>
          </p:nvPr>
        </p:nvSpPr>
        <p:spPr>
          <a:xfrm>
            <a:off x="733251" y="0"/>
            <a:ext cx="10515600" cy="1325563"/>
          </a:xfrm>
        </p:spPr>
        <p:txBody>
          <a:bodyPr/>
          <a:lstStyle/>
          <a:p>
            <a:pPr algn="ctr"/>
            <a:r>
              <a:rPr lang="es-AR" b="1" dirty="0">
                <a:solidFill>
                  <a:schemeClr val="bg1"/>
                </a:solidFill>
              </a:rPr>
              <a:t>Ventajas de las réplicas de bases de datos</a:t>
            </a:r>
            <a:endParaRPr lang="es-ES" b="1" dirty="0">
              <a:solidFill>
                <a:schemeClr val="bg1"/>
              </a:solidFill>
            </a:endParaRPr>
          </a:p>
        </p:txBody>
      </p:sp>
      <p:sp>
        <p:nvSpPr>
          <p:cNvPr id="3" name="Marcador de contenido 2">
            <a:extLst>
              <a:ext uri="{FF2B5EF4-FFF2-40B4-BE49-F238E27FC236}">
                <a16:creationId xmlns:a16="http://schemas.microsoft.com/office/drawing/2014/main" id="{5D4F2110-6871-4865-B8B8-7BA28FA84825}"/>
              </a:ext>
            </a:extLst>
          </p:cNvPr>
          <p:cNvSpPr>
            <a:spLocks noGrp="1"/>
          </p:cNvSpPr>
          <p:nvPr>
            <p:ph idx="1"/>
          </p:nvPr>
        </p:nvSpPr>
        <p:spPr>
          <a:xfrm>
            <a:off x="2639387" y="1918603"/>
            <a:ext cx="6456988" cy="4351338"/>
          </a:xfrm>
        </p:spPr>
        <p:txBody>
          <a:bodyPr/>
          <a:lstStyle/>
          <a:p>
            <a:pPr>
              <a:buFont typeface="Wingdings" panose="05000000000000000000" pitchFamily="2" charset="2"/>
              <a:buChar char="ü"/>
            </a:pPr>
            <a:r>
              <a:rPr lang="es-AR" b="1" dirty="0">
                <a:solidFill>
                  <a:schemeClr val="bg1"/>
                </a:solidFill>
              </a:rPr>
              <a:t>Garantiza el servicio constante en línea</a:t>
            </a:r>
          </a:p>
          <a:p>
            <a:pPr>
              <a:buFont typeface="Wingdings" panose="05000000000000000000" pitchFamily="2" charset="2"/>
              <a:buChar char="ü"/>
            </a:pPr>
            <a:endParaRPr lang="es-AR" b="1" dirty="0">
              <a:solidFill>
                <a:schemeClr val="bg1"/>
              </a:solidFill>
            </a:endParaRPr>
          </a:p>
          <a:p>
            <a:pPr>
              <a:buFont typeface="Wingdings" panose="05000000000000000000" pitchFamily="2" charset="2"/>
              <a:buChar char="ü"/>
            </a:pPr>
            <a:r>
              <a:rPr lang="es-AR" b="1" dirty="0">
                <a:solidFill>
                  <a:schemeClr val="bg1"/>
                </a:solidFill>
              </a:rPr>
              <a:t>Transparencia y coherencia de datos</a:t>
            </a:r>
          </a:p>
          <a:p>
            <a:pPr>
              <a:buFont typeface="Wingdings" panose="05000000000000000000" pitchFamily="2" charset="2"/>
              <a:buChar char="ü"/>
            </a:pPr>
            <a:endParaRPr lang="es-AR" b="1" dirty="0">
              <a:solidFill>
                <a:schemeClr val="bg1"/>
              </a:solidFill>
            </a:endParaRPr>
          </a:p>
          <a:p>
            <a:pPr>
              <a:buFont typeface="Wingdings" panose="05000000000000000000" pitchFamily="2" charset="2"/>
              <a:buChar char="ü"/>
            </a:pPr>
            <a:r>
              <a:rPr lang="es-AR" b="1" dirty="0">
                <a:solidFill>
                  <a:schemeClr val="bg1"/>
                </a:solidFill>
              </a:rPr>
              <a:t>Mejora el rendimiento </a:t>
            </a:r>
          </a:p>
          <a:p>
            <a:pPr>
              <a:buFont typeface="Wingdings" panose="05000000000000000000" pitchFamily="2" charset="2"/>
              <a:buChar char="ü"/>
            </a:pPr>
            <a:endParaRPr lang="es-AR" b="1" dirty="0">
              <a:solidFill>
                <a:schemeClr val="bg1"/>
              </a:solidFill>
            </a:endParaRPr>
          </a:p>
          <a:p>
            <a:pPr>
              <a:buFont typeface="Wingdings" panose="05000000000000000000" pitchFamily="2" charset="2"/>
              <a:buChar char="ü"/>
            </a:pPr>
            <a:r>
              <a:rPr lang="es-AR" b="1" dirty="0">
                <a:solidFill>
                  <a:schemeClr val="bg1"/>
                </a:solidFill>
              </a:rPr>
              <a:t>Réplicas en distintas ubicaciones geográficas</a:t>
            </a:r>
          </a:p>
          <a:p>
            <a:pPr>
              <a:buFont typeface="Wingdings" panose="05000000000000000000" pitchFamily="2" charset="2"/>
              <a:buChar char="ü"/>
            </a:pPr>
            <a:endParaRPr lang="es-ES" b="1" dirty="0">
              <a:solidFill>
                <a:srgbClr val="00B050"/>
              </a:solidFill>
            </a:endParaRPr>
          </a:p>
        </p:txBody>
      </p:sp>
    </p:spTree>
    <p:extLst>
      <p:ext uri="{BB962C8B-B14F-4D97-AF65-F5344CB8AC3E}">
        <p14:creationId xmlns:p14="http://schemas.microsoft.com/office/powerpoint/2010/main" val="6507089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27A052C-DE02-4E24-B01F-7E999321520A}"/>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A76120DD-8DEC-4B86-833D-88ADEE4EF124}"/>
              </a:ext>
            </a:extLst>
          </p:cNvPr>
          <p:cNvSpPr>
            <a:spLocks noGrp="1"/>
          </p:cNvSpPr>
          <p:nvPr>
            <p:ph type="title"/>
          </p:nvPr>
        </p:nvSpPr>
        <p:spPr>
          <a:xfrm>
            <a:off x="838200" y="243681"/>
            <a:ext cx="10515600" cy="1325563"/>
          </a:xfrm>
        </p:spPr>
        <p:txBody>
          <a:bodyPr/>
          <a:lstStyle/>
          <a:p>
            <a:pPr algn="ctr"/>
            <a:r>
              <a:rPr lang="es-AR" b="1" dirty="0">
                <a:solidFill>
                  <a:schemeClr val="bg1"/>
                </a:solidFill>
              </a:rPr>
              <a:t>Desventajas de las réplicas de bases de datos</a:t>
            </a:r>
            <a:endParaRPr lang="es-ES" b="1" dirty="0">
              <a:solidFill>
                <a:schemeClr val="bg1"/>
              </a:solidFill>
            </a:endParaRPr>
          </a:p>
        </p:txBody>
      </p:sp>
      <p:sp>
        <p:nvSpPr>
          <p:cNvPr id="3" name="Marcador de contenido 2">
            <a:extLst>
              <a:ext uri="{FF2B5EF4-FFF2-40B4-BE49-F238E27FC236}">
                <a16:creationId xmlns:a16="http://schemas.microsoft.com/office/drawing/2014/main" id="{6F9396C9-FA33-4EF8-A748-0C8DFF13E8AD}"/>
              </a:ext>
            </a:extLst>
          </p:cNvPr>
          <p:cNvSpPr>
            <a:spLocks noGrp="1"/>
          </p:cNvSpPr>
          <p:nvPr>
            <p:ph idx="1"/>
          </p:nvPr>
        </p:nvSpPr>
        <p:spPr>
          <a:xfrm>
            <a:off x="838200" y="2506662"/>
            <a:ext cx="10515600" cy="3008313"/>
          </a:xfrm>
        </p:spPr>
        <p:txBody>
          <a:bodyPr/>
          <a:lstStyle/>
          <a:p>
            <a:pPr>
              <a:buFont typeface="Wingdings" panose="05000000000000000000" pitchFamily="2" charset="2"/>
              <a:buChar char="Ø"/>
            </a:pPr>
            <a:r>
              <a:rPr lang="es-AR" b="1" dirty="0">
                <a:solidFill>
                  <a:schemeClr val="bg1"/>
                </a:solidFill>
              </a:rPr>
              <a:t>Se puede agregar mucha complejidad en la sincronización</a:t>
            </a:r>
          </a:p>
          <a:p>
            <a:pPr>
              <a:buFont typeface="Wingdings" panose="05000000000000000000" pitchFamily="2" charset="2"/>
              <a:buChar char="Ø"/>
            </a:pPr>
            <a:endParaRPr lang="es-AR" b="1" dirty="0">
              <a:solidFill>
                <a:schemeClr val="bg1"/>
              </a:solidFill>
            </a:endParaRPr>
          </a:p>
          <a:p>
            <a:pPr>
              <a:buFont typeface="Wingdings" panose="05000000000000000000" pitchFamily="2" charset="2"/>
              <a:buChar char="Ø"/>
            </a:pPr>
            <a:r>
              <a:rPr lang="es-AR" b="1" dirty="0">
                <a:solidFill>
                  <a:schemeClr val="bg1"/>
                </a:solidFill>
              </a:rPr>
              <a:t>Puede conllevar costos adicionales </a:t>
            </a:r>
          </a:p>
          <a:p>
            <a:pPr>
              <a:buFont typeface="Wingdings" panose="05000000000000000000" pitchFamily="2" charset="2"/>
              <a:buChar char="Ø"/>
            </a:pPr>
            <a:endParaRPr lang="es-AR" b="1" dirty="0">
              <a:solidFill>
                <a:schemeClr val="bg1"/>
              </a:solidFill>
            </a:endParaRPr>
          </a:p>
          <a:p>
            <a:pPr>
              <a:buFont typeface="Wingdings" panose="05000000000000000000" pitchFamily="2" charset="2"/>
              <a:buChar char="Ø"/>
            </a:pPr>
            <a:r>
              <a:rPr lang="es-AR" b="1" dirty="0">
                <a:solidFill>
                  <a:schemeClr val="bg1"/>
                </a:solidFill>
              </a:rPr>
              <a:t>Implica mas riesgos de seguridad</a:t>
            </a:r>
            <a:endParaRPr lang="es-ES" b="1" dirty="0">
              <a:solidFill>
                <a:schemeClr val="bg1"/>
              </a:solidFill>
            </a:endParaRPr>
          </a:p>
        </p:txBody>
      </p:sp>
    </p:spTree>
    <p:extLst>
      <p:ext uri="{BB962C8B-B14F-4D97-AF65-F5344CB8AC3E}">
        <p14:creationId xmlns:p14="http://schemas.microsoft.com/office/powerpoint/2010/main" val="1960571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94C5D9B-CF6E-4EFD-89EC-CB8D7C8E2663}"/>
              </a:ext>
            </a:extLst>
          </p:cNvPr>
          <p:cNvSpPr>
            <a:spLocks noGrp="1"/>
          </p:cNvSpPr>
          <p:nvPr>
            <p:ph type="title"/>
          </p:nvPr>
        </p:nvSpPr>
        <p:spPr>
          <a:xfrm>
            <a:off x="1033462" y="527050"/>
            <a:ext cx="10125075" cy="1325563"/>
          </a:xfrm>
        </p:spPr>
        <p:txBody>
          <a:bodyPr/>
          <a:lstStyle/>
          <a:p>
            <a:r>
              <a:rPr lang="es-AR" dirty="0"/>
              <a:t>Beneficios de las réplicas de bases de datos</a:t>
            </a:r>
            <a:endParaRPr lang="es-ES" dirty="0"/>
          </a:p>
        </p:txBody>
      </p:sp>
      <p:sp>
        <p:nvSpPr>
          <p:cNvPr id="3" name="Marcador de contenido 2">
            <a:extLst>
              <a:ext uri="{FF2B5EF4-FFF2-40B4-BE49-F238E27FC236}">
                <a16:creationId xmlns:a16="http://schemas.microsoft.com/office/drawing/2014/main" id="{4CD514DC-985C-4E4C-8908-2C3C2DB119D6}"/>
              </a:ext>
            </a:extLst>
          </p:cNvPr>
          <p:cNvSpPr>
            <a:spLocks noGrp="1"/>
          </p:cNvSpPr>
          <p:nvPr>
            <p:ph idx="1"/>
          </p:nvPr>
        </p:nvSpPr>
        <p:spPr>
          <a:xfrm>
            <a:off x="650053" y="2356473"/>
            <a:ext cx="3266812" cy="3543533"/>
          </a:xfrm>
        </p:spPr>
        <p:txBody>
          <a:bodyPr>
            <a:noAutofit/>
          </a:bodyPr>
          <a:lstStyle/>
          <a:p>
            <a:pPr marL="0" indent="0" algn="just">
              <a:lnSpc>
                <a:spcPct val="100000"/>
              </a:lnSpc>
              <a:buNone/>
            </a:pPr>
            <a:r>
              <a:rPr lang="es-AR" sz="2400" cap="none" dirty="0">
                <a:latin typeface="Arial" panose="020B0604020202020204" pitchFamily="34" charset="0"/>
                <a:cs typeface="Arial" panose="020B0604020202020204" pitchFamily="34" charset="0"/>
              </a:rPr>
              <a:t>Alta disponibilidad</a:t>
            </a:r>
          </a:p>
          <a:p>
            <a:pPr marL="0" indent="0" algn="ctr">
              <a:lnSpc>
                <a:spcPct val="100000"/>
              </a:lnSpc>
              <a:buNone/>
            </a:pPr>
            <a:endParaRPr lang="es-AR" sz="2400" cap="none" dirty="0">
              <a:latin typeface="Arial" panose="020B0604020202020204" pitchFamily="34" charset="0"/>
              <a:cs typeface="Arial" panose="020B0604020202020204" pitchFamily="34" charset="0"/>
            </a:endParaRPr>
          </a:p>
          <a:p>
            <a:pPr marL="0" indent="0">
              <a:lnSpc>
                <a:spcPct val="100000"/>
              </a:lnSpc>
              <a:buNone/>
            </a:pPr>
            <a:r>
              <a:rPr lang="es-AR" sz="2400" cap="none" dirty="0">
                <a:latin typeface="Arial" panose="020B0604020202020204" pitchFamily="34" charset="0"/>
                <a:cs typeface="Arial" panose="020B0604020202020204" pitchFamily="34" charset="0"/>
              </a:rPr>
              <a:t>Hacer una réplica de una base de datos nos garantiza que los datos sean accesibles incluso si uno de los servidores falla</a:t>
            </a:r>
            <a:r>
              <a:rPr lang="es-AR" sz="2600" cap="none" dirty="0">
                <a:latin typeface="Arial" panose="020B0604020202020204" pitchFamily="34" charset="0"/>
                <a:cs typeface="Arial" panose="020B0604020202020204" pitchFamily="34" charset="0"/>
              </a:rPr>
              <a:t>.</a:t>
            </a:r>
            <a:endParaRPr lang="es-ES" sz="2600" cap="none" dirty="0">
              <a:latin typeface="Arial" panose="020B0604020202020204" pitchFamily="34" charset="0"/>
              <a:cs typeface="Arial" panose="020B0604020202020204" pitchFamily="34" charset="0"/>
            </a:endParaRPr>
          </a:p>
        </p:txBody>
      </p:sp>
      <p:pic>
        <p:nvPicPr>
          <p:cNvPr id="8" name="Imagen 7">
            <a:extLst>
              <a:ext uri="{FF2B5EF4-FFF2-40B4-BE49-F238E27FC236}">
                <a16:creationId xmlns:a16="http://schemas.microsoft.com/office/drawing/2014/main" id="{E39E4B1B-AB58-4656-83E1-DFD439619492}"/>
              </a:ext>
            </a:extLst>
          </p:cNvPr>
          <p:cNvPicPr>
            <a:picLocks noChangeAspect="1"/>
          </p:cNvPicPr>
          <p:nvPr/>
        </p:nvPicPr>
        <p:blipFill rotWithShape="1">
          <a:blip r:embed="rId2"/>
          <a:srcRect l="2213" t="3105" r="79830" b="76376"/>
          <a:stretch/>
        </p:blipFill>
        <p:spPr>
          <a:xfrm>
            <a:off x="142348" y="2338478"/>
            <a:ext cx="533838" cy="526525"/>
          </a:xfrm>
          <a:prstGeom prst="rect">
            <a:avLst/>
          </a:prstGeom>
        </p:spPr>
      </p:pic>
      <p:pic>
        <p:nvPicPr>
          <p:cNvPr id="16" name="Imagen 15">
            <a:extLst>
              <a:ext uri="{FF2B5EF4-FFF2-40B4-BE49-F238E27FC236}">
                <a16:creationId xmlns:a16="http://schemas.microsoft.com/office/drawing/2014/main" id="{DB207FB6-4C98-4F18-99DD-7A20A89E697B}"/>
              </a:ext>
            </a:extLst>
          </p:cNvPr>
          <p:cNvPicPr>
            <a:picLocks noChangeAspect="1"/>
          </p:cNvPicPr>
          <p:nvPr/>
        </p:nvPicPr>
        <p:blipFill rotWithShape="1">
          <a:blip r:embed="rId3"/>
          <a:srcRect l="10562" t="8400" r="11611" b="10499"/>
          <a:stretch/>
        </p:blipFill>
        <p:spPr>
          <a:xfrm>
            <a:off x="4251310" y="2379095"/>
            <a:ext cx="470046" cy="445294"/>
          </a:xfrm>
          <a:prstGeom prst="rect">
            <a:avLst/>
          </a:prstGeom>
        </p:spPr>
      </p:pic>
      <p:sp>
        <p:nvSpPr>
          <p:cNvPr id="17" name="Marcador de contenido 2">
            <a:extLst>
              <a:ext uri="{FF2B5EF4-FFF2-40B4-BE49-F238E27FC236}">
                <a16:creationId xmlns:a16="http://schemas.microsoft.com/office/drawing/2014/main" id="{261D001E-1798-4BCD-BD96-DD4013A8BE7B}"/>
              </a:ext>
            </a:extLst>
          </p:cNvPr>
          <p:cNvSpPr txBox="1">
            <a:spLocks/>
          </p:cNvSpPr>
          <p:nvPr/>
        </p:nvSpPr>
        <p:spPr>
          <a:xfrm>
            <a:off x="4721357" y="2379095"/>
            <a:ext cx="3030697" cy="3736479"/>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AR" dirty="0">
                <a:latin typeface="Arial" panose="020B0604020202020204" pitchFamily="34" charset="0"/>
                <a:cs typeface="Arial" panose="020B0604020202020204" pitchFamily="34" charset="0"/>
              </a:rPr>
              <a:t>Escalabilidad</a:t>
            </a:r>
          </a:p>
          <a:p>
            <a:endParaRPr lang="es-AR" dirty="0">
              <a:latin typeface="Arial" panose="020B0604020202020204" pitchFamily="34" charset="0"/>
              <a:cs typeface="Arial" panose="020B0604020202020204" pitchFamily="34" charset="0"/>
            </a:endParaRPr>
          </a:p>
          <a:p>
            <a:pPr marL="0" indent="0">
              <a:buFont typeface="Arial" panose="020B0604020202020204" pitchFamily="34" charset="0"/>
              <a:buNone/>
            </a:pPr>
            <a:r>
              <a:rPr lang="es-AR" dirty="0">
                <a:latin typeface="Arial" panose="020B0604020202020204" pitchFamily="34" charset="0"/>
                <a:cs typeface="Arial" panose="020B0604020202020204" pitchFamily="34" charset="0"/>
              </a:rPr>
              <a:t>Distribuye la carga de trabajo entre varios servidores, mejorando el rendimiento cuando hay una alta demanda de transacciones.</a:t>
            </a:r>
            <a:endParaRPr lang="es-ES" dirty="0">
              <a:latin typeface="Arial" panose="020B0604020202020204" pitchFamily="34" charset="0"/>
              <a:cs typeface="Arial" panose="020B0604020202020204" pitchFamily="34" charset="0"/>
            </a:endParaRPr>
          </a:p>
        </p:txBody>
      </p:sp>
      <p:pic>
        <p:nvPicPr>
          <p:cNvPr id="19" name="Imagen 18">
            <a:extLst>
              <a:ext uri="{FF2B5EF4-FFF2-40B4-BE49-F238E27FC236}">
                <a16:creationId xmlns:a16="http://schemas.microsoft.com/office/drawing/2014/main" id="{5A7A978F-3CEA-44C7-B515-AAFA1F7CE083}"/>
              </a:ext>
            </a:extLst>
          </p:cNvPr>
          <p:cNvPicPr>
            <a:picLocks noChangeAspect="1"/>
          </p:cNvPicPr>
          <p:nvPr/>
        </p:nvPicPr>
        <p:blipFill rotWithShape="1">
          <a:blip r:embed="rId4"/>
          <a:srcRect l="8999" t="12656" r="10709" b="10489"/>
          <a:stretch/>
        </p:blipFill>
        <p:spPr>
          <a:xfrm>
            <a:off x="8227878" y="2374466"/>
            <a:ext cx="504825" cy="490537"/>
          </a:xfrm>
          <a:prstGeom prst="rect">
            <a:avLst/>
          </a:prstGeom>
        </p:spPr>
      </p:pic>
      <p:sp>
        <p:nvSpPr>
          <p:cNvPr id="20" name="Marcador de contenido 2">
            <a:extLst>
              <a:ext uri="{FF2B5EF4-FFF2-40B4-BE49-F238E27FC236}">
                <a16:creationId xmlns:a16="http://schemas.microsoft.com/office/drawing/2014/main" id="{5F2639AE-3388-4862-A0AF-782CBFF2C587}"/>
              </a:ext>
            </a:extLst>
          </p:cNvPr>
          <p:cNvSpPr txBox="1">
            <a:spLocks/>
          </p:cNvSpPr>
          <p:nvPr/>
        </p:nvSpPr>
        <p:spPr>
          <a:xfrm>
            <a:off x="8752036" y="2379095"/>
            <a:ext cx="3030697" cy="3736479"/>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AR" dirty="0">
                <a:latin typeface="Arial" panose="020B0604020202020204" pitchFamily="34" charset="0"/>
                <a:cs typeface="Arial" panose="020B0604020202020204" pitchFamily="34" charset="0"/>
              </a:rPr>
              <a:t>Recuperación ante desastres</a:t>
            </a:r>
          </a:p>
          <a:p>
            <a:pPr marL="0" indent="0">
              <a:buFont typeface="Arial" panose="020B0604020202020204" pitchFamily="34" charset="0"/>
              <a:buNone/>
            </a:pPr>
            <a:endParaRPr lang="es-AR" dirty="0">
              <a:latin typeface="Arial" panose="020B0604020202020204" pitchFamily="34" charset="0"/>
              <a:cs typeface="Arial" panose="020B0604020202020204" pitchFamily="34" charset="0"/>
            </a:endParaRPr>
          </a:p>
          <a:p>
            <a:pPr marL="0" indent="0">
              <a:buFont typeface="Arial" panose="020B0604020202020204" pitchFamily="34" charset="0"/>
              <a:buNone/>
            </a:pPr>
            <a:r>
              <a:rPr lang="es-AR" dirty="0">
                <a:latin typeface="Arial" panose="020B0604020202020204" pitchFamily="34" charset="0"/>
                <a:cs typeface="Arial" panose="020B0604020202020204" pitchFamily="34" charset="0"/>
              </a:rPr>
              <a:t>En caso de fallos catastróficos como cortes de energía repentinos por ejemplo, la réplica nos asegura recuperar nuestros datos.</a:t>
            </a:r>
            <a:endParaRPr lang="es-E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086200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7BCC9CB2-448F-44AF-921B-80272515AFCF}"/>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62354"/>
          </a:xfrm>
          <a:prstGeom prst="rect">
            <a:avLst/>
          </a:prstGeom>
        </p:spPr>
      </p:pic>
      <p:sp>
        <p:nvSpPr>
          <p:cNvPr id="2" name="Título 1">
            <a:extLst>
              <a:ext uri="{FF2B5EF4-FFF2-40B4-BE49-F238E27FC236}">
                <a16:creationId xmlns:a16="http://schemas.microsoft.com/office/drawing/2014/main" id="{7B237C43-0E9A-49A7-A718-436AA1740D37}"/>
              </a:ext>
            </a:extLst>
          </p:cNvPr>
          <p:cNvSpPr>
            <a:spLocks noGrp="1"/>
          </p:cNvSpPr>
          <p:nvPr>
            <p:ph type="title"/>
          </p:nvPr>
        </p:nvSpPr>
        <p:spPr>
          <a:xfrm>
            <a:off x="838200" y="358775"/>
            <a:ext cx="10515600" cy="1325563"/>
          </a:xfrm>
        </p:spPr>
        <p:txBody>
          <a:bodyPr/>
          <a:lstStyle/>
          <a:p>
            <a:pPr algn="ctr"/>
            <a:r>
              <a:rPr lang="es-AR" b="1" dirty="0">
                <a:solidFill>
                  <a:schemeClr val="bg1"/>
                </a:solidFill>
              </a:rPr>
              <a:t>Desafíos que presentan las réplicas</a:t>
            </a:r>
            <a:endParaRPr lang="es-ES" b="1" dirty="0">
              <a:solidFill>
                <a:schemeClr val="bg1"/>
              </a:solidFill>
            </a:endParaRPr>
          </a:p>
        </p:txBody>
      </p:sp>
      <p:sp>
        <p:nvSpPr>
          <p:cNvPr id="3" name="Marcador de contenido 2">
            <a:extLst>
              <a:ext uri="{FF2B5EF4-FFF2-40B4-BE49-F238E27FC236}">
                <a16:creationId xmlns:a16="http://schemas.microsoft.com/office/drawing/2014/main" id="{1648FE4B-6939-4B02-AF89-A752CD8D5E4C}"/>
              </a:ext>
            </a:extLst>
          </p:cNvPr>
          <p:cNvSpPr>
            <a:spLocks noGrp="1"/>
          </p:cNvSpPr>
          <p:nvPr>
            <p:ph idx="1"/>
          </p:nvPr>
        </p:nvSpPr>
        <p:spPr>
          <a:xfrm>
            <a:off x="209550" y="2455658"/>
            <a:ext cx="3695700" cy="3635375"/>
          </a:xfrm>
          <a:noFill/>
        </p:spPr>
        <p:txBody>
          <a:bodyPr>
            <a:normAutofit/>
          </a:bodyPr>
          <a:lstStyle/>
          <a:p>
            <a:pPr marL="0" indent="0" algn="ctr">
              <a:buNone/>
            </a:pPr>
            <a:r>
              <a:rPr lang="es-AR" b="1" dirty="0">
                <a:solidFill>
                  <a:schemeClr val="bg1"/>
                </a:solidFill>
              </a:rPr>
              <a:t>Consistencia en los datos</a:t>
            </a:r>
          </a:p>
          <a:p>
            <a:pPr marL="0" indent="0">
              <a:buNone/>
            </a:pPr>
            <a:r>
              <a:rPr lang="es-AR" dirty="0">
                <a:solidFill>
                  <a:schemeClr val="bg1"/>
                </a:solidFill>
              </a:rPr>
              <a:t>Poder garantizar la consistencia en tiempo real entre servidores implica un desafío, sobre todo en entornos de alta concurrencia</a:t>
            </a:r>
            <a:endParaRPr lang="es-ES" dirty="0">
              <a:solidFill>
                <a:schemeClr val="bg1"/>
              </a:solidFill>
            </a:endParaRPr>
          </a:p>
        </p:txBody>
      </p:sp>
      <p:sp>
        <p:nvSpPr>
          <p:cNvPr id="6" name="Marcador de contenido 2">
            <a:extLst>
              <a:ext uri="{FF2B5EF4-FFF2-40B4-BE49-F238E27FC236}">
                <a16:creationId xmlns:a16="http://schemas.microsoft.com/office/drawing/2014/main" id="{FD9C2441-DF50-4757-B68B-764B5C5B28D8}"/>
              </a:ext>
            </a:extLst>
          </p:cNvPr>
          <p:cNvSpPr txBox="1">
            <a:spLocks/>
          </p:cNvSpPr>
          <p:nvPr/>
        </p:nvSpPr>
        <p:spPr>
          <a:xfrm>
            <a:off x="8286749" y="2425291"/>
            <a:ext cx="3429002" cy="3378201"/>
          </a:xfrm>
          <a:prstGeom prst="rect">
            <a:avLst/>
          </a:prstGeom>
          <a:noFill/>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s-AR" b="1" dirty="0">
                <a:solidFill>
                  <a:schemeClr val="bg1"/>
                </a:solidFill>
              </a:rPr>
              <a:t>Mantenimiento y monitoreo</a:t>
            </a:r>
          </a:p>
          <a:p>
            <a:pPr marL="0" indent="0">
              <a:buFont typeface="Arial" panose="020B0604020202020204" pitchFamily="34" charset="0"/>
              <a:buNone/>
            </a:pPr>
            <a:r>
              <a:rPr lang="es-AR" dirty="0">
                <a:solidFill>
                  <a:schemeClr val="bg1"/>
                </a:solidFill>
              </a:rPr>
              <a:t>Se requiere de una estrategia de supervisión y gestión eficaz para administrar y mantener múltiples servidores de réplica.</a:t>
            </a:r>
            <a:endParaRPr lang="es-ES" dirty="0">
              <a:solidFill>
                <a:schemeClr val="bg1"/>
              </a:solidFill>
            </a:endParaRPr>
          </a:p>
        </p:txBody>
      </p:sp>
      <p:sp>
        <p:nvSpPr>
          <p:cNvPr id="7" name="Marcador de contenido 2">
            <a:extLst>
              <a:ext uri="{FF2B5EF4-FFF2-40B4-BE49-F238E27FC236}">
                <a16:creationId xmlns:a16="http://schemas.microsoft.com/office/drawing/2014/main" id="{935677A0-67DC-4E29-989D-EA04EC84AC1C}"/>
              </a:ext>
            </a:extLst>
          </p:cNvPr>
          <p:cNvSpPr txBox="1">
            <a:spLocks/>
          </p:cNvSpPr>
          <p:nvPr/>
        </p:nvSpPr>
        <p:spPr>
          <a:xfrm>
            <a:off x="4381499" y="2434816"/>
            <a:ext cx="3429002" cy="3527425"/>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s-AR" b="1" dirty="0">
                <a:solidFill>
                  <a:schemeClr val="bg1"/>
                </a:solidFill>
              </a:rPr>
              <a:t>Latencia</a:t>
            </a:r>
          </a:p>
          <a:p>
            <a:pPr marL="0" indent="0">
              <a:buFont typeface="Arial" panose="020B0604020202020204" pitchFamily="34" charset="0"/>
              <a:buNone/>
            </a:pPr>
            <a:r>
              <a:rPr lang="es-AR" dirty="0">
                <a:solidFill>
                  <a:schemeClr val="bg1"/>
                </a:solidFill>
              </a:rPr>
              <a:t>Replicar grandes volúmenes de datos en poco tiempo a través de la red puede generar cuellos de botella</a:t>
            </a:r>
            <a:endParaRPr lang="es-ES" dirty="0">
              <a:solidFill>
                <a:schemeClr val="bg1"/>
              </a:solidFill>
            </a:endParaRPr>
          </a:p>
        </p:txBody>
      </p:sp>
    </p:spTree>
    <p:extLst>
      <p:ext uri="{BB962C8B-B14F-4D97-AF65-F5344CB8AC3E}">
        <p14:creationId xmlns:p14="http://schemas.microsoft.com/office/powerpoint/2010/main" val="32296316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880B076-9BAE-4BCB-8459-7F44C2BAE684}"/>
              </a:ext>
            </a:extLst>
          </p:cNvPr>
          <p:cNvSpPr>
            <a:spLocks noGrp="1"/>
          </p:cNvSpPr>
          <p:nvPr>
            <p:ph type="title"/>
          </p:nvPr>
        </p:nvSpPr>
        <p:spPr>
          <a:xfrm>
            <a:off x="838200" y="18255"/>
            <a:ext cx="10515600" cy="1325563"/>
          </a:xfrm>
        </p:spPr>
        <p:txBody>
          <a:bodyPr/>
          <a:lstStyle/>
          <a:p>
            <a:pPr algn="ctr"/>
            <a:r>
              <a:rPr lang="es-AR" dirty="0"/>
              <a:t>Conceptos a tener en cuenta</a:t>
            </a:r>
            <a:endParaRPr lang="es-ES" dirty="0"/>
          </a:p>
        </p:txBody>
      </p:sp>
      <p:pic>
        <p:nvPicPr>
          <p:cNvPr id="7" name="Imagen 6">
            <a:extLst>
              <a:ext uri="{FF2B5EF4-FFF2-40B4-BE49-F238E27FC236}">
                <a16:creationId xmlns:a16="http://schemas.microsoft.com/office/drawing/2014/main" id="{72935E14-5C79-4CF6-8857-9FDDB42C5F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725" y="1343818"/>
            <a:ext cx="6612888" cy="4696620"/>
          </a:xfrm>
          <a:prstGeom prst="rect">
            <a:avLst/>
          </a:prstGeom>
        </p:spPr>
      </p:pic>
      <p:sp>
        <p:nvSpPr>
          <p:cNvPr id="10" name="Marcador de contenido 2">
            <a:extLst>
              <a:ext uri="{FF2B5EF4-FFF2-40B4-BE49-F238E27FC236}">
                <a16:creationId xmlns:a16="http://schemas.microsoft.com/office/drawing/2014/main" id="{5EDE4D6A-9C8B-4D70-B3E2-F343A61DDEA6}"/>
              </a:ext>
            </a:extLst>
          </p:cNvPr>
          <p:cNvSpPr>
            <a:spLocks noGrp="1"/>
          </p:cNvSpPr>
          <p:nvPr>
            <p:ph idx="1"/>
          </p:nvPr>
        </p:nvSpPr>
        <p:spPr>
          <a:xfrm>
            <a:off x="6953250" y="1209674"/>
            <a:ext cx="5067300" cy="5514975"/>
          </a:xfrm>
        </p:spPr>
        <p:txBody>
          <a:bodyPr/>
          <a:lstStyle/>
          <a:p>
            <a:r>
              <a:rPr lang="es-AR" dirty="0"/>
              <a:t>Publicador: base de datos principal encargado de publicar la base de datos que será replicada</a:t>
            </a:r>
          </a:p>
          <a:p>
            <a:endParaRPr lang="es-AR" dirty="0"/>
          </a:p>
          <a:p>
            <a:r>
              <a:rPr lang="es-AR" dirty="0"/>
              <a:t>Distribuidor: encargado de distribuir a los suscriptores la base de datos principal</a:t>
            </a:r>
          </a:p>
          <a:p>
            <a:endParaRPr lang="es-AR" dirty="0"/>
          </a:p>
          <a:p>
            <a:r>
              <a:rPr lang="es-AR" dirty="0"/>
              <a:t>Suscriptor: servidores instancia que tendrán una réplica de la base de datos principal</a:t>
            </a:r>
            <a:endParaRPr lang="es-ES" dirty="0"/>
          </a:p>
        </p:txBody>
      </p:sp>
    </p:spTree>
    <p:extLst>
      <p:ext uri="{BB962C8B-B14F-4D97-AF65-F5344CB8AC3E}">
        <p14:creationId xmlns:p14="http://schemas.microsoft.com/office/powerpoint/2010/main" val="10992467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65F5018B-00EA-4684-94C0-9898E966A2E5}"/>
              </a:ext>
            </a:extLst>
          </p:cNvPr>
          <p:cNvSpPr>
            <a:spLocks noGrp="1"/>
          </p:cNvSpPr>
          <p:nvPr>
            <p:ph idx="1"/>
          </p:nvPr>
        </p:nvSpPr>
        <p:spPr>
          <a:xfrm>
            <a:off x="5553075" y="504825"/>
            <a:ext cx="6515097" cy="1433512"/>
          </a:xfrm>
        </p:spPr>
        <p:txBody>
          <a:bodyPr>
            <a:normAutofit fontScale="92500"/>
          </a:bodyPr>
          <a:lstStyle/>
          <a:p>
            <a:pPr marL="0" indent="0">
              <a:buNone/>
            </a:pPr>
            <a:r>
              <a:rPr lang="es-AR" dirty="0"/>
              <a:t>Cabe destacar que existen distintos tipos de réplicas de bases de datos. Para este proyecto, se puede realizar dos tipos de réplicas:</a:t>
            </a:r>
          </a:p>
          <a:p>
            <a:pPr marL="0" indent="0">
              <a:buNone/>
            </a:pPr>
            <a:endParaRPr lang="es-AR" dirty="0"/>
          </a:p>
        </p:txBody>
      </p:sp>
      <p:sp>
        <p:nvSpPr>
          <p:cNvPr id="6" name="Marcador de contenido 2">
            <a:extLst>
              <a:ext uri="{FF2B5EF4-FFF2-40B4-BE49-F238E27FC236}">
                <a16:creationId xmlns:a16="http://schemas.microsoft.com/office/drawing/2014/main" id="{27BBEEAD-346E-44FB-B8D5-3320F770CFE9}"/>
              </a:ext>
            </a:extLst>
          </p:cNvPr>
          <p:cNvSpPr txBox="1">
            <a:spLocks/>
          </p:cNvSpPr>
          <p:nvPr/>
        </p:nvSpPr>
        <p:spPr>
          <a:xfrm>
            <a:off x="5553074" y="2566988"/>
            <a:ext cx="6515097" cy="14335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AR" sz="2400" dirty="0"/>
              <a:t>Maestro-esclavo: tendremos el “maestro” o publicador de la base de datos principal, y el “esclavo” o suscriptor que tiene la réplica.</a:t>
            </a:r>
          </a:p>
        </p:txBody>
      </p:sp>
      <p:sp>
        <p:nvSpPr>
          <p:cNvPr id="7" name="Marcador de contenido 2">
            <a:extLst>
              <a:ext uri="{FF2B5EF4-FFF2-40B4-BE49-F238E27FC236}">
                <a16:creationId xmlns:a16="http://schemas.microsoft.com/office/drawing/2014/main" id="{7464B760-24FD-4A68-831E-5604CD5FD1F1}"/>
              </a:ext>
            </a:extLst>
          </p:cNvPr>
          <p:cNvSpPr txBox="1">
            <a:spLocks/>
          </p:cNvSpPr>
          <p:nvPr/>
        </p:nvSpPr>
        <p:spPr>
          <a:xfrm>
            <a:off x="5553073" y="4395788"/>
            <a:ext cx="6515097" cy="1433512"/>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AR" sz="2400" dirty="0"/>
              <a:t>Réplica transaccional: a menudo relacionado con maestro-esclavo, donde los cambios en el publicador se entregan al suscriptor cuando se producen casi en tiempo real en el mismo orden que se realizaron.</a:t>
            </a:r>
          </a:p>
        </p:txBody>
      </p:sp>
      <p:sp>
        <p:nvSpPr>
          <p:cNvPr id="11" name="CuadroTexto 10">
            <a:extLst>
              <a:ext uri="{FF2B5EF4-FFF2-40B4-BE49-F238E27FC236}">
                <a16:creationId xmlns:a16="http://schemas.microsoft.com/office/drawing/2014/main" id="{AA399D8C-6429-4696-BD59-6ABD90FA6611}"/>
              </a:ext>
            </a:extLst>
          </p:cNvPr>
          <p:cNvSpPr txBox="1"/>
          <p:nvPr/>
        </p:nvSpPr>
        <p:spPr>
          <a:xfrm>
            <a:off x="3048000" y="3244334"/>
            <a:ext cx="6096000" cy="369332"/>
          </a:xfrm>
          <a:prstGeom prst="rect">
            <a:avLst/>
          </a:prstGeom>
          <a:noFill/>
        </p:spPr>
        <p:txBody>
          <a:bodyPr wrap="square">
            <a:spAutoFit/>
          </a:bodyPr>
          <a:lstStyle/>
          <a:p>
            <a:endParaRPr lang="es-ES" dirty="0"/>
          </a:p>
        </p:txBody>
      </p:sp>
      <p:sp>
        <p:nvSpPr>
          <p:cNvPr id="15" name="CuadroTexto 14">
            <a:extLst>
              <a:ext uri="{FF2B5EF4-FFF2-40B4-BE49-F238E27FC236}">
                <a16:creationId xmlns:a16="http://schemas.microsoft.com/office/drawing/2014/main" id="{C1790F2E-215B-49BE-81E6-9635721FBADF}"/>
              </a:ext>
            </a:extLst>
          </p:cNvPr>
          <p:cNvSpPr txBox="1"/>
          <p:nvPr/>
        </p:nvSpPr>
        <p:spPr>
          <a:xfrm>
            <a:off x="3048000" y="3244334"/>
            <a:ext cx="6096000" cy="369332"/>
          </a:xfrm>
          <a:prstGeom prst="rect">
            <a:avLst/>
          </a:prstGeom>
          <a:noFill/>
        </p:spPr>
        <p:txBody>
          <a:bodyPr wrap="square">
            <a:spAutoFit/>
          </a:bodyPr>
          <a:lstStyle/>
          <a:p>
            <a:endParaRPr lang="es-ES" dirty="0"/>
          </a:p>
        </p:txBody>
      </p:sp>
      <p:pic>
        <p:nvPicPr>
          <p:cNvPr id="17" name="Imagen 16">
            <a:extLst>
              <a:ext uri="{FF2B5EF4-FFF2-40B4-BE49-F238E27FC236}">
                <a16:creationId xmlns:a16="http://schemas.microsoft.com/office/drawing/2014/main" id="{D0CB3B92-FC2C-46F0-A7B8-6F838280E82A}"/>
              </a:ext>
            </a:extLst>
          </p:cNvPr>
          <p:cNvPicPr>
            <a:picLocks noChangeAspect="1"/>
          </p:cNvPicPr>
          <p:nvPr/>
        </p:nvPicPr>
        <p:blipFill rotWithShape="1">
          <a:blip r:embed="rId2"/>
          <a:srcRect l="-472" t="8085"/>
          <a:stretch/>
        </p:blipFill>
        <p:spPr>
          <a:xfrm>
            <a:off x="-66675" y="0"/>
            <a:ext cx="5320067" cy="6858000"/>
          </a:xfrm>
          <a:prstGeom prst="rect">
            <a:avLst/>
          </a:prstGeom>
        </p:spPr>
      </p:pic>
    </p:spTree>
    <p:extLst>
      <p:ext uri="{BB962C8B-B14F-4D97-AF65-F5344CB8AC3E}">
        <p14:creationId xmlns:p14="http://schemas.microsoft.com/office/powerpoint/2010/main" val="13195888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5453D3B8-32A3-40A7-806C-0020B99C05E0}"/>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1" y="0"/>
            <a:ext cx="12192001" cy="6858000"/>
          </a:xfrm>
          <a:prstGeom prst="rect">
            <a:avLst/>
          </a:prstGeom>
        </p:spPr>
      </p:pic>
      <p:sp>
        <p:nvSpPr>
          <p:cNvPr id="2" name="Título 1">
            <a:extLst>
              <a:ext uri="{FF2B5EF4-FFF2-40B4-BE49-F238E27FC236}">
                <a16:creationId xmlns:a16="http://schemas.microsoft.com/office/drawing/2014/main" id="{8ED0B466-D293-4FEB-A577-8D675DB5F9EE}"/>
              </a:ext>
            </a:extLst>
          </p:cNvPr>
          <p:cNvSpPr>
            <a:spLocks noGrp="1"/>
          </p:cNvSpPr>
          <p:nvPr>
            <p:ph type="title"/>
          </p:nvPr>
        </p:nvSpPr>
        <p:spPr>
          <a:xfrm>
            <a:off x="771525" y="155575"/>
            <a:ext cx="10515600" cy="1325563"/>
          </a:xfrm>
        </p:spPr>
        <p:txBody>
          <a:bodyPr/>
          <a:lstStyle/>
          <a:p>
            <a:pPr algn="ctr"/>
            <a:r>
              <a:rPr lang="es-AR" b="1" dirty="0">
                <a:solidFill>
                  <a:schemeClr val="bg1"/>
                </a:solidFill>
              </a:rPr>
              <a:t>Ejemplo práctico</a:t>
            </a:r>
            <a:endParaRPr lang="es-ES" b="1" dirty="0">
              <a:solidFill>
                <a:schemeClr val="bg1"/>
              </a:solidFill>
            </a:endParaRPr>
          </a:p>
        </p:txBody>
      </p:sp>
      <p:sp>
        <p:nvSpPr>
          <p:cNvPr id="3" name="Marcador de contenido 2">
            <a:extLst>
              <a:ext uri="{FF2B5EF4-FFF2-40B4-BE49-F238E27FC236}">
                <a16:creationId xmlns:a16="http://schemas.microsoft.com/office/drawing/2014/main" id="{6CBABAC4-720B-49DB-8854-1CC9A473A8F5}"/>
              </a:ext>
            </a:extLst>
          </p:cNvPr>
          <p:cNvSpPr>
            <a:spLocks noGrp="1"/>
          </p:cNvSpPr>
          <p:nvPr>
            <p:ph idx="1"/>
          </p:nvPr>
        </p:nvSpPr>
        <p:spPr>
          <a:xfrm>
            <a:off x="1095375" y="2971800"/>
            <a:ext cx="10191750" cy="3656012"/>
          </a:xfrm>
        </p:spPr>
        <p:txBody>
          <a:bodyPr>
            <a:normAutofit/>
          </a:bodyPr>
          <a:lstStyle/>
          <a:p>
            <a:pPr marL="0" indent="0" algn="ctr">
              <a:buNone/>
            </a:pPr>
            <a:r>
              <a:rPr lang="es-AR" sz="3600" dirty="0">
                <a:solidFill>
                  <a:schemeClr val="bg1"/>
                </a:solidFill>
              </a:rPr>
              <a:t>Supongamos que tenemos un negocio donde usamos un sistema de punto de venta (POS) el cual nos permite realizar ventas, gestionar inventarios y llevar su respectivo control.</a:t>
            </a:r>
            <a:endParaRPr lang="es-ES" sz="3600" dirty="0">
              <a:solidFill>
                <a:schemeClr val="bg1"/>
              </a:solidFill>
            </a:endParaRPr>
          </a:p>
        </p:txBody>
      </p:sp>
    </p:spTree>
    <p:extLst>
      <p:ext uri="{BB962C8B-B14F-4D97-AF65-F5344CB8AC3E}">
        <p14:creationId xmlns:p14="http://schemas.microsoft.com/office/powerpoint/2010/main" val="34766407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63E6E0A1-17FA-4035-9652-2B55AF04A549}"/>
              </a:ext>
            </a:extLst>
          </p:cNvPr>
          <p:cNvSpPr>
            <a:spLocks noGrp="1"/>
          </p:cNvSpPr>
          <p:nvPr>
            <p:ph idx="1"/>
          </p:nvPr>
        </p:nvSpPr>
        <p:spPr>
          <a:xfrm>
            <a:off x="7419974" y="547687"/>
            <a:ext cx="4448175" cy="5529261"/>
          </a:xfrm>
        </p:spPr>
        <p:txBody>
          <a:bodyPr>
            <a:noAutofit/>
          </a:bodyPr>
          <a:lstStyle/>
          <a:p>
            <a:pPr marL="0" indent="0">
              <a:buNone/>
            </a:pPr>
            <a:r>
              <a:rPr lang="es-AR" sz="3600" dirty="0"/>
              <a:t>En nuestro negocio, el cajero registrará en la computadora todas las ventas que haga durante el día. Al confirmar la venta, estos datos son cargados en la base de datos de la computadora (base de datos principal)</a:t>
            </a:r>
            <a:endParaRPr lang="es-ES" sz="3600" dirty="0"/>
          </a:p>
        </p:txBody>
      </p:sp>
      <p:pic>
        <p:nvPicPr>
          <p:cNvPr id="7" name="Imagen 6">
            <a:extLst>
              <a:ext uri="{FF2B5EF4-FFF2-40B4-BE49-F238E27FC236}">
                <a16:creationId xmlns:a16="http://schemas.microsoft.com/office/drawing/2014/main" id="{745D983B-DED9-46F3-A3F4-D2DDCC0FB4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451" y="547687"/>
            <a:ext cx="7210423" cy="5529262"/>
          </a:xfrm>
          <a:prstGeom prst="rect">
            <a:avLst/>
          </a:prstGeom>
        </p:spPr>
      </p:pic>
    </p:spTree>
    <p:extLst>
      <p:ext uri="{BB962C8B-B14F-4D97-AF65-F5344CB8AC3E}">
        <p14:creationId xmlns:p14="http://schemas.microsoft.com/office/powerpoint/2010/main" val="22903575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297E0916-35A0-4CDD-B262-D3A2F63D6572}"/>
              </a:ext>
            </a:extLst>
          </p:cNvPr>
          <p:cNvSpPr>
            <a:spLocks noGrp="1"/>
          </p:cNvSpPr>
          <p:nvPr>
            <p:ph idx="1"/>
          </p:nvPr>
        </p:nvSpPr>
        <p:spPr>
          <a:xfrm>
            <a:off x="838200" y="4111625"/>
            <a:ext cx="10515600" cy="1412875"/>
          </a:xfrm>
        </p:spPr>
        <p:txBody>
          <a:bodyPr>
            <a:normAutofit fontScale="85000" lnSpcReduction="10000"/>
          </a:bodyPr>
          <a:lstStyle/>
          <a:p>
            <a:pPr marL="0" indent="0" algn="ctr">
              <a:buNone/>
            </a:pPr>
            <a:r>
              <a:rPr lang="es-AR" dirty="0"/>
              <a:t>Las operaciones llevadas a cabo por el cajero son críticas, debido a que si la computadora falla, no podremos continuar vendiendo, interrumpiéndose el servicio del negocio y perdiendo en el proceso todas las transacciones hechas en el día antes de cerrar el programa y realizar una copia de seguridad.</a:t>
            </a:r>
          </a:p>
          <a:p>
            <a:pPr marL="0" indent="0" algn="ctr">
              <a:buNone/>
            </a:pPr>
            <a:endParaRPr lang="es-AR" dirty="0"/>
          </a:p>
          <a:p>
            <a:pPr marL="0" indent="0">
              <a:buNone/>
            </a:pPr>
            <a:endParaRPr lang="es-AR" dirty="0"/>
          </a:p>
          <a:p>
            <a:pPr marL="0" indent="0">
              <a:buNone/>
            </a:pPr>
            <a:endParaRPr lang="es-AR" dirty="0"/>
          </a:p>
        </p:txBody>
      </p:sp>
      <p:pic>
        <p:nvPicPr>
          <p:cNvPr id="5" name="Imagen 4">
            <a:extLst>
              <a:ext uri="{FF2B5EF4-FFF2-40B4-BE49-F238E27FC236}">
                <a16:creationId xmlns:a16="http://schemas.microsoft.com/office/drawing/2014/main" id="{B3BE1153-677A-4C30-8877-BF8AAD6F4D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4377" y="560440"/>
            <a:ext cx="3157347" cy="3051280"/>
          </a:xfrm>
          <a:prstGeom prst="rect">
            <a:avLst/>
          </a:prstGeom>
        </p:spPr>
      </p:pic>
      <p:pic>
        <p:nvPicPr>
          <p:cNvPr id="7" name="Imagen 6">
            <a:extLst>
              <a:ext uri="{FF2B5EF4-FFF2-40B4-BE49-F238E27FC236}">
                <a16:creationId xmlns:a16="http://schemas.microsoft.com/office/drawing/2014/main" id="{253B3ECD-137A-472B-B232-7D17F8E152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8177" y="266092"/>
            <a:ext cx="3157347" cy="3353212"/>
          </a:xfrm>
          <a:prstGeom prst="rect">
            <a:avLst/>
          </a:prstGeom>
        </p:spPr>
      </p:pic>
      <p:sp>
        <p:nvSpPr>
          <p:cNvPr id="8" name="Marcador de contenido 2">
            <a:extLst>
              <a:ext uri="{FF2B5EF4-FFF2-40B4-BE49-F238E27FC236}">
                <a16:creationId xmlns:a16="http://schemas.microsoft.com/office/drawing/2014/main" id="{9E7B098F-1266-472E-B184-80A87D1CCD7A}"/>
              </a:ext>
            </a:extLst>
          </p:cNvPr>
          <p:cNvSpPr txBox="1">
            <a:spLocks/>
          </p:cNvSpPr>
          <p:nvPr/>
        </p:nvSpPr>
        <p:spPr>
          <a:xfrm>
            <a:off x="838200" y="5749926"/>
            <a:ext cx="10515600" cy="9461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s-AR" sz="3600" dirty="0"/>
              <a:t>¿Cuál es la solución?</a:t>
            </a:r>
          </a:p>
          <a:p>
            <a:pPr marL="0" indent="0" algn="ctr">
              <a:buFont typeface="Arial" panose="020B0604020202020204" pitchFamily="34" charset="0"/>
              <a:buNone/>
            </a:pPr>
            <a:endParaRPr lang="es-AR" dirty="0"/>
          </a:p>
          <a:p>
            <a:pPr marL="0" indent="0">
              <a:buFont typeface="Arial" panose="020B0604020202020204" pitchFamily="34" charset="0"/>
              <a:buNone/>
            </a:pPr>
            <a:endParaRPr lang="es-AR" dirty="0"/>
          </a:p>
          <a:p>
            <a:pPr marL="0" indent="0">
              <a:buFont typeface="Arial" panose="020B0604020202020204" pitchFamily="34" charset="0"/>
              <a:buNone/>
            </a:pPr>
            <a:endParaRPr lang="es-AR" dirty="0"/>
          </a:p>
        </p:txBody>
      </p:sp>
    </p:spTree>
    <p:extLst>
      <p:ext uri="{BB962C8B-B14F-4D97-AF65-F5344CB8AC3E}">
        <p14:creationId xmlns:p14="http://schemas.microsoft.com/office/powerpoint/2010/main" val="22374756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3B7895"/>
        </a:solidFill>
        <a:effectLst/>
      </p:bgPr>
    </p:bg>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4B291124-345A-42C5-82D4-0005910FF42B}"/>
              </a:ext>
            </a:extLst>
          </p:cNvPr>
          <p:cNvSpPr>
            <a:spLocks noGrp="1"/>
          </p:cNvSpPr>
          <p:nvPr>
            <p:ph idx="1"/>
          </p:nvPr>
        </p:nvSpPr>
        <p:spPr>
          <a:xfrm>
            <a:off x="0" y="4387849"/>
            <a:ext cx="12001499" cy="2330451"/>
          </a:xfrm>
        </p:spPr>
        <p:txBody>
          <a:bodyPr>
            <a:normAutofit/>
          </a:bodyPr>
          <a:lstStyle/>
          <a:p>
            <a:pPr marL="0" indent="0" algn="ctr">
              <a:buNone/>
            </a:pPr>
            <a:r>
              <a:rPr lang="es-AR" dirty="0">
                <a:solidFill>
                  <a:schemeClr val="bg1"/>
                </a:solidFill>
              </a:rPr>
              <a:t>Usar una réplica de bases de datos nos da el beneficio de que, al momento de realizar una venta o cualquier otro movimiento, esta transacción se almacena tanto en la base de datos de la computadora del negocio como en una base de datos secundaria alojada por ejemplo en la nube.</a:t>
            </a:r>
            <a:endParaRPr lang="es-ES" dirty="0">
              <a:solidFill>
                <a:schemeClr val="bg1"/>
              </a:solidFill>
            </a:endParaRPr>
          </a:p>
        </p:txBody>
      </p:sp>
      <p:pic>
        <p:nvPicPr>
          <p:cNvPr id="6" name="Imagen 5">
            <a:extLst>
              <a:ext uri="{FF2B5EF4-FFF2-40B4-BE49-F238E27FC236}">
                <a16:creationId xmlns:a16="http://schemas.microsoft.com/office/drawing/2014/main" id="{F27D51BD-AFC6-4B4C-9BB2-BEE25BB38B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67474" y="139700"/>
            <a:ext cx="3914775" cy="3914775"/>
          </a:xfrm>
          <a:prstGeom prst="rect">
            <a:avLst/>
          </a:prstGeom>
        </p:spPr>
      </p:pic>
      <p:pic>
        <p:nvPicPr>
          <p:cNvPr id="8" name="Imagen 7">
            <a:extLst>
              <a:ext uri="{FF2B5EF4-FFF2-40B4-BE49-F238E27FC236}">
                <a16:creationId xmlns:a16="http://schemas.microsoft.com/office/drawing/2014/main" id="{FBE79491-10B0-40E3-9E08-D2E702F002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38374" y="307974"/>
            <a:ext cx="3352800" cy="3352800"/>
          </a:xfrm>
          <a:prstGeom prst="rect">
            <a:avLst/>
          </a:prstGeom>
        </p:spPr>
      </p:pic>
    </p:spTree>
    <p:extLst>
      <p:ext uri="{BB962C8B-B14F-4D97-AF65-F5344CB8AC3E}">
        <p14:creationId xmlns:p14="http://schemas.microsoft.com/office/powerpoint/2010/main" val="1845954486"/>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Gota">
  <a:themeElements>
    <a:clrScheme name="Gota">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Gota">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ota">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
  <TotalTime>315</TotalTime>
  <Words>685</Words>
  <Application>Microsoft Office PowerPoint</Application>
  <PresentationFormat>Panorámica</PresentationFormat>
  <Paragraphs>62</Paragraphs>
  <Slides>18</Slides>
  <Notes>0</Notes>
  <HiddenSlides>0</HiddenSlides>
  <MMClips>0</MMClips>
  <ScaleCrop>false</ScaleCrop>
  <HeadingPairs>
    <vt:vector size="6" baseType="variant">
      <vt:variant>
        <vt:lpstr>Fuentes usadas</vt:lpstr>
      </vt:variant>
      <vt:variant>
        <vt:i4>5</vt:i4>
      </vt:variant>
      <vt:variant>
        <vt:lpstr>Tema</vt:lpstr>
      </vt:variant>
      <vt:variant>
        <vt:i4>2</vt:i4>
      </vt:variant>
      <vt:variant>
        <vt:lpstr>Títulos de diapositiva</vt:lpstr>
      </vt:variant>
      <vt:variant>
        <vt:i4>18</vt:i4>
      </vt:variant>
    </vt:vector>
  </HeadingPairs>
  <TitlesOfParts>
    <vt:vector size="25" baseType="lpstr">
      <vt:lpstr>Arial</vt:lpstr>
      <vt:lpstr>Calibri</vt:lpstr>
      <vt:lpstr>Calibri Light</vt:lpstr>
      <vt:lpstr>Tw Cen MT</vt:lpstr>
      <vt:lpstr>Wingdings</vt:lpstr>
      <vt:lpstr>Tema de Office</vt:lpstr>
      <vt:lpstr>Gota</vt:lpstr>
      <vt:lpstr>¿Qué es replicar una base de datos?</vt:lpstr>
      <vt:lpstr>Beneficios de las réplicas de bases de datos</vt:lpstr>
      <vt:lpstr>Desafíos que presentan las réplicas</vt:lpstr>
      <vt:lpstr>Conceptos a tener en cuenta</vt:lpstr>
      <vt:lpstr>Presentación de PowerPoint</vt:lpstr>
      <vt:lpstr>Ejemplo práctico</vt:lpstr>
      <vt:lpstr>Presentación de PowerPoint</vt:lpstr>
      <vt:lpstr>Presentación de PowerPoint</vt:lpstr>
      <vt:lpstr>Presentación de PowerPoint</vt:lpstr>
      <vt:lpstr>Presentación de PowerPoint</vt:lpstr>
      <vt:lpstr>¿Cómo creamos una réplica de bases de datos?</vt:lpstr>
      <vt:lpstr>Configurar servicios</vt:lpstr>
      <vt:lpstr>Configurar Firewall</vt:lpstr>
      <vt:lpstr>Configurar distribuidor</vt:lpstr>
      <vt:lpstr>Crear una publicación</vt:lpstr>
      <vt:lpstr>Crear un suscriptor</vt:lpstr>
      <vt:lpstr>Ventajas de las réplicas de bases de datos</vt:lpstr>
      <vt:lpstr>Desventajas de las réplicas de bases de datos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¿Qué es replicar una base de datos?</dc:title>
  <dc:creator>Mauricio Emmanuel Villalba</dc:creator>
  <cp:lastModifiedBy>Mauricio Emmanuel Villalba</cp:lastModifiedBy>
  <cp:revision>23</cp:revision>
  <dcterms:created xsi:type="dcterms:W3CDTF">2023-11-18T14:10:34Z</dcterms:created>
  <dcterms:modified xsi:type="dcterms:W3CDTF">2023-11-23T16:37:12Z</dcterms:modified>
</cp:coreProperties>
</file>

<file path=docProps/thumbnail.jpeg>
</file>